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473" r:id="rId2"/>
    <p:sldId id="332" r:id="rId3"/>
    <p:sldId id="357" r:id="rId4"/>
    <p:sldId id="474" r:id="rId5"/>
    <p:sldId id="342" r:id="rId6"/>
    <p:sldId id="686" r:id="rId7"/>
    <p:sldId id="343" r:id="rId8"/>
    <p:sldId id="344" r:id="rId9"/>
    <p:sldId id="345" r:id="rId10"/>
    <p:sldId id="346" r:id="rId11"/>
    <p:sldId id="608" r:id="rId12"/>
    <p:sldId id="347" r:id="rId13"/>
    <p:sldId id="348" r:id="rId14"/>
    <p:sldId id="349" r:id="rId15"/>
    <p:sldId id="350" r:id="rId16"/>
    <p:sldId id="408" r:id="rId17"/>
    <p:sldId id="436" r:id="rId18"/>
    <p:sldId id="677" r:id="rId19"/>
    <p:sldId id="609" r:id="rId20"/>
    <p:sldId id="352" r:id="rId21"/>
    <p:sldId id="355" r:id="rId22"/>
    <p:sldId id="353" r:id="rId23"/>
    <p:sldId id="354" r:id="rId24"/>
    <p:sldId id="387" r:id="rId25"/>
    <p:sldId id="356" r:id="rId26"/>
  </p:sldIdLst>
  <p:sldSz cx="12192000" cy="6858000"/>
  <p:notesSz cx="6858000" cy="9144000"/>
  <p:defaultTextStyle>
    <a:defPPr>
      <a:defRPr lang="en-J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903"/>
  </p:normalViewPr>
  <p:slideViewPr>
    <p:cSldViewPr snapToGrid="0">
      <p:cViewPr varScale="1">
        <p:scale>
          <a:sx n="104" d="100"/>
          <a:sy n="104" d="100"/>
        </p:scale>
        <p:origin x="8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07958-5687-F644-92DA-F8349ACC1B6F}" type="datetimeFigureOut">
              <a:rPr lang="en-JO" smtClean="0"/>
              <a:t>8/27/23</a:t>
            </a:fld>
            <a:endParaRPr lang="en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B2D8F-2221-2249-9999-42DCA504F485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1393365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Chapter 4 part 1 Information Security Principles and Practice</a:t>
            </a:r>
            <a:endParaRPr lang="en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134AB6-D105-B94F-AF6A-AF4BFCAA1F2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60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=5pswKNgVZSg</a:t>
            </a:r>
            <a:endParaRPr lang="en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134AB6-D105-B94F-AF6A-AF4BFCAA1F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045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</a:t>
            </a:r>
            <a:r>
              <a:rPr lang="en-US" baseline="0" dirty="0"/>
              <a:t> is “textbook” RSA because it would not be secure in practice. Why is that the case?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134AB6-D105-B94F-AF6A-AF4BFCAA1F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fundamentally, we need an authentication</a:t>
            </a:r>
            <a:r>
              <a:rPr lang="en-US" baseline="0" dirty="0"/>
              <a:t> protocol.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134AB6-D105-B94F-AF6A-AF4BFCAA1F2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36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EAB8A-777D-1FD5-D8E7-9348AFBD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J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774E04-F346-BEEF-C83B-EFEFAE9DDF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07E5A-941C-5D0C-2DB2-255542E5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FEA6D-6C8F-4E69-7E60-5FB560851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24FFD-DAAC-5F31-3BB6-EF303B8A4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2513988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C5503-A650-7A46-9F64-DB40ECC67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CC9685-988C-8125-28AA-24179DE4E2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B7483-D8CB-B107-373F-12FB1B42C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B0A15-286D-34FC-BA15-145DF0848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F91D3-AC06-FB65-C149-9ED2D7CC2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707853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FBAA9D-C119-E3AF-64B3-F2125A312C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D36B36-09CA-B613-528F-D7CFCED524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DA468-B599-24CC-717E-78F089463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6031B-FA1C-B426-E293-2812B5996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17003-D181-BB1C-9045-CA04C2CCC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1076790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91D00-C698-DE5F-5947-66FBD5310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9A547-4B33-4A62-BD51-DC73DE7CD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F6967-A200-F6B5-9333-E92D0E267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E574B-338B-0358-8A3B-E2C3F8ED5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5A0BF-E745-CA16-B509-6C865D037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1481393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0CF9F-2D73-2529-7BEF-01A40B38D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4F385-2C7F-6A2E-422D-FD57EB545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E5F48-BB12-F68D-2825-799024AF2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385B4-F379-C4AF-825A-A92E268F0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094BE-6963-980D-6710-419079724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3327421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4A9AA-92A0-2701-FAE9-1BD246E08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DDDFE-9057-3C41-166A-724F01E67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8673B5-C78C-6D67-F093-1376149AE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0C2A14-D8D0-9F3B-414C-D7C61CCAB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F56B-E00E-C8B6-1E85-4AE45AB0D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786903-0A1D-48C0-D2E4-79CE0AB6E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300328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59909-5747-DA0B-09A0-45EF841ED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24B466-241B-FE72-7CCD-8BF08BCEC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277B28-61BD-FE51-6893-5648AEA516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9C05B6-A5FA-680E-0E24-43280398D1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B83399-4625-E55F-DE90-1A9A509043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B70DF9-E19F-B80D-A9AD-4CEAD28BA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494F7D-D6C5-F827-E271-69021987C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A19D35-AA5E-CD9D-EFB4-9186D8B80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615603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42096-36BC-23FF-2B85-3CBE42B5F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22415E-EB53-EB01-CA3C-1FD83F5C1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6F3F49-26C0-E52F-49D0-998FC80E4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C8C0F8-0CCB-EC24-3D68-8FCFA910C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292101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89894E-51AF-8DFE-808D-6A8C74641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5F0B25-9F48-75BC-0030-25075D3EF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513B54-26D3-CE00-BDF7-6DE9F24FF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920911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7D0BD-1286-61E4-1BF7-84FD0EA8F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F8C5D-B8CA-401D-4155-96BED11B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EE8800-CC1A-D6A6-83CB-C4F4FD8186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819E9-1141-6097-29A3-A904417A0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08A2C-9104-4084-5C4F-D857AE3E9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9157B-68AE-6B4B-F403-57BEA7CBD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1298061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167CC-D940-44CF-A9D0-80446C390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53CAF3-7D5E-2AB0-5704-207AC0AB5C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78158-D218-6F7D-D560-38B3D80BF1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911C2A-632C-4E76-B38D-F41FD42DE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C9CCB1-218B-3516-F66D-0CFD3F886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3574D4-5942-FC9A-52CD-4353FA8B7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2426566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DB71B-E8B1-2433-F1E5-438F16896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31F44A-AEEA-B455-B30E-B41604CF59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44AA3-A3D1-AE9D-548C-48C194686C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02AD7-1BE2-474C-86CB-2C587B676AE0}" type="datetimeFigureOut">
              <a:rPr lang="en-JO" smtClean="0"/>
              <a:t>8/27/23</a:t>
            </a:fld>
            <a:endParaRPr lang="en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FDE55-C8A2-4B3F-7570-EA3C028134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DB43D-D802-3F34-7138-DC16DC4EC8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C07A0-C035-B146-B822-002EC5CDAF19}" type="slidenum">
              <a:rPr lang="en-JO" smtClean="0"/>
              <a:t>‹#›</a:t>
            </a:fld>
            <a:endParaRPr lang="en-JO"/>
          </a:p>
        </p:txBody>
      </p:sp>
    </p:spTree>
    <p:extLst>
      <p:ext uri="{BB962C8B-B14F-4D97-AF65-F5344CB8AC3E}">
        <p14:creationId xmlns:p14="http://schemas.microsoft.com/office/powerpoint/2010/main" val="171297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bin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981200"/>
          </a:xfrm>
        </p:spPr>
        <p:txBody>
          <a:bodyPr/>
          <a:lstStyle/>
          <a:p>
            <a:pPr eaLnBrk="1" hangingPunct="1"/>
            <a:r>
              <a:rPr lang="en-US"/>
              <a:t>Chapter 4:</a:t>
            </a:r>
            <a:br>
              <a:rPr lang="en-US"/>
            </a:br>
            <a:r>
              <a:rPr lang="en-US"/>
              <a:t>Public Key Cryptography</a:t>
            </a:r>
          </a:p>
        </p:txBody>
      </p:sp>
      <p:sp>
        <p:nvSpPr>
          <p:cNvPr id="11878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57F1062F-6AF6-0C4A-BF6F-7F3C3D741567}" type="slidenum">
              <a:rPr lang="en-US" smtClean="0">
                <a:latin typeface="Times New Roman" charset="0"/>
              </a:rPr>
              <a:pPr/>
              <a:t>1</a:t>
            </a:fld>
            <a:endParaRPr lang="en-US">
              <a:latin typeface="Times New Roman" charset="0"/>
            </a:endParaRPr>
          </a:p>
        </p:txBody>
      </p:sp>
      <p:sp>
        <p:nvSpPr>
          <p:cNvPr id="118788" name="TextBox 3"/>
          <p:cNvSpPr txBox="1">
            <a:spLocks noChangeArrowheads="1"/>
          </p:cNvSpPr>
          <p:nvPr/>
        </p:nvSpPr>
        <p:spPr bwMode="auto">
          <a:xfrm>
            <a:off x="4181024" y="3200401"/>
            <a:ext cx="54963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You should not live one way in private, another in public.</a:t>
            </a:r>
          </a:p>
          <a:p>
            <a:pPr algn="r"/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	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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 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</a:rPr>
              <a:t>Publilius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</a:rPr>
              <a:t>Syrus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8789" name="TextBox 4"/>
          <p:cNvSpPr txBox="1">
            <a:spLocks noChangeArrowheads="1"/>
          </p:cNvSpPr>
          <p:nvPr/>
        </p:nvSpPr>
        <p:spPr bwMode="auto">
          <a:xfrm>
            <a:off x="4490820" y="4724401"/>
            <a:ext cx="47500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Three may keep a secret, if two of them are dead.</a:t>
            </a:r>
          </a:p>
          <a:p>
            <a:pPr algn="r"/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	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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Ben Franklin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Knapsack Weakness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828800"/>
            <a:ext cx="7772400" cy="4267200"/>
          </a:xfrm>
        </p:spPr>
        <p:txBody>
          <a:bodyPr/>
          <a:lstStyle/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b="1" dirty="0">
                <a:solidFill>
                  <a:schemeClr val="hlink"/>
                </a:solidFill>
              </a:rPr>
              <a:t>Trapdoor:</a:t>
            </a:r>
            <a:r>
              <a:rPr lang="en-US" dirty="0"/>
              <a:t> Convert SIK into “general” knapsack using modular arithmetic</a:t>
            </a:r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b="1" dirty="0">
                <a:solidFill>
                  <a:schemeClr val="hlink"/>
                </a:solidFill>
              </a:rPr>
              <a:t>One-way:</a:t>
            </a:r>
            <a:r>
              <a:rPr lang="en-US" dirty="0"/>
              <a:t> General knapsack easy to encrypt, hard to solve; SIK easy to solve</a:t>
            </a:r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This knapsack cryptosystem is </a:t>
            </a:r>
            <a:r>
              <a:rPr lang="en-US" b="1" dirty="0">
                <a:solidFill>
                  <a:srgbClr val="FF0000"/>
                </a:solidFill>
              </a:rPr>
              <a:t>insecure</a:t>
            </a:r>
          </a:p>
          <a:p>
            <a:pPr lvl="1">
              <a:lnSpc>
                <a:spcPct val="85000"/>
              </a:lnSpc>
              <a:spcAft>
                <a:spcPts val="600"/>
              </a:spcAft>
            </a:pPr>
            <a:r>
              <a:rPr lang="en-US" dirty="0">
                <a:solidFill>
                  <a:schemeClr val="tx2"/>
                </a:solidFill>
              </a:rPr>
              <a:t>Broken in 1983 with Apple II computer</a:t>
            </a:r>
          </a:p>
          <a:p>
            <a:pPr lvl="1"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The attack uses </a:t>
            </a:r>
            <a:r>
              <a:rPr lang="en-US" b="1" dirty="0">
                <a:solidFill>
                  <a:schemeClr val="hlink"/>
                </a:solidFill>
              </a:rPr>
              <a:t>lattice reduction</a:t>
            </a:r>
            <a:endParaRPr lang="en-US" b="1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“General knapsack” is not general enough!</a:t>
            </a:r>
          </a:p>
          <a:p>
            <a:pPr lvl="1"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This special case of knapsack is easy to break</a:t>
            </a:r>
          </a:p>
        </p:txBody>
      </p:sp>
      <p:sp>
        <p:nvSpPr>
          <p:cNvPr id="1280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97FAEE64-A504-384A-BC34-183213316001}" type="slidenum">
              <a:rPr lang="en-US" smtClean="0">
                <a:latin typeface="Times New Roman" charset="0"/>
              </a:rPr>
              <a:pPr/>
              <a:t>10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0574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RSA</a:t>
            </a:r>
          </a:p>
        </p:txBody>
      </p:sp>
      <p:sp>
        <p:nvSpPr>
          <p:cNvPr id="1290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0FB8F995-D470-D347-B7AE-3B55ADF404C8}" type="slidenum">
              <a:rPr lang="en-US" smtClean="0">
                <a:latin typeface="Times New Roman" charset="0"/>
              </a:rPr>
              <a:pPr/>
              <a:t>11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RSA</a:t>
            </a:r>
          </a:p>
        </p:txBody>
      </p:sp>
      <p:sp>
        <p:nvSpPr>
          <p:cNvPr id="130052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676400"/>
            <a:ext cx="7848600" cy="4419600"/>
          </a:xfrm>
        </p:spPr>
        <p:txBody>
          <a:bodyPr>
            <a:normAutofit lnSpcReduction="10000"/>
          </a:bodyPr>
          <a:lstStyle/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Invented by Clifford Cocks (GCHQ) and </a:t>
            </a:r>
            <a:r>
              <a:rPr lang="en-US" b="1" dirty="0" err="1">
                <a:solidFill>
                  <a:srgbClr val="3366FF"/>
                </a:solidFill>
              </a:rPr>
              <a:t>R</a:t>
            </a:r>
            <a:r>
              <a:rPr lang="en-US" dirty="0" err="1"/>
              <a:t>ivest</a:t>
            </a:r>
            <a:r>
              <a:rPr lang="en-US" dirty="0"/>
              <a:t>, </a:t>
            </a:r>
            <a:r>
              <a:rPr lang="en-US" b="1" dirty="0">
                <a:solidFill>
                  <a:srgbClr val="3366FF"/>
                </a:solidFill>
              </a:rPr>
              <a:t>S</a:t>
            </a:r>
            <a:r>
              <a:rPr lang="en-US" dirty="0"/>
              <a:t>hamir, and </a:t>
            </a:r>
            <a:r>
              <a:rPr lang="en-US" b="1" dirty="0" err="1">
                <a:solidFill>
                  <a:srgbClr val="3366FF"/>
                </a:solidFill>
              </a:rPr>
              <a:t>A</a:t>
            </a:r>
            <a:r>
              <a:rPr lang="en-US" dirty="0" err="1"/>
              <a:t>dleman</a:t>
            </a:r>
            <a:r>
              <a:rPr lang="en-US" dirty="0"/>
              <a:t> (MIT)</a:t>
            </a:r>
          </a:p>
          <a:p>
            <a:pPr lvl="1"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RSA is the </a:t>
            </a:r>
            <a:r>
              <a:rPr lang="en-US" b="1" i="1" dirty="0">
                <a:solidFill>
                  <a:srgbClr val="FFBE03"/>
                </a:solidFill>
              </a:rPr>
              <a:t>gold standard </a:t>
            </a:r>
            <a:r>
              <a:rPr lang="en-US" dirty="0"/>
              <a:t>in public key crypto</a:t>
            </a:r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Let 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/>
              <a:t> and </a:t>
            </a:r>
            <a:r>
              <a:rPr lang="en-US" dirty="0" err="1">
                <a:latin typeface="Times-Roman" charset="0"/>
              </a:rPr>
              <a:t>q</a:t>
            </a:r>
            <a:r>
              <a:rPr lang="en-US" dirty="0"/>
              <a:t> be two large prime numbers</a:t>
            </a:r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Let </a:t>
            </a:r>
            <a:r>
              <a:rPr lang="en-US" dirty="0">
                <a:latin typeface="Times-Roman" charset="0"/>
              </a:rPr>
              <a:t>N = </a:t>
            </a:r>
            <a:r>
              <a:rPr lang="en-US" dirty="0" err="1">
                <a:latin typeface="Times-Roman" charset="0"/>
              </a:rPr>
              <a:t>pq</a:t>
            </a:r>
            <a:r>
              <a:rPr lang="en-US" dirty="0"/>
              <a:t> be the </a:t>
            </a:r>
            <a:r>
              <a:rPr lang="en-US" b="1" dirty="0">
                <a:solidFill>
                  <a:schemeClr val="hlink"/>
                </a:solidFill>
              </a:rPr>
              <a:t>modulus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Choose </a:t>
            </a:r>
            <a:r>
              <a:rPr lang="en-US" dirty="0" err="1">
                <a:latin typeface="Times-Roman" charset="0"/>
              </a:rPr>
              <a:t>e</a:t>
            </a:r>
            <a:r>
              <a:rPr lang="en-US" dirty="0"/>
              <a:t> relatively prime to </a:t>
            </a:r>
            <a:r>
              <a:rPr lang="en-US" dirty="0">
                <a:latin typeface="Times-Roman" charset="0"/>
              </a:rPr>
              <a:t>(p</a:t>
            </a:r>
            <a:r>
              <a:rPr lang="en-US" sz="2400" dirty="0">
                <a:latin typeface="Times-Roman" charset="0"/>
                <a:sym typeface="Symbol" charset="2"/>
              </a:rPr>
              <a:t>−</a:t>
            </a:r>
            <a:r>
              <a:rPr lang="en-US" dirty="0">
                <a:latin typeface="Times-Roman" charset="0"/>
              </a:rPr>
              <a:t>1)(q</a:t>
            </a:r>
            <a:r>
              <a:rPr lang="en-US" sz="2400" dirty="0">
                <a:latin typeface="Times-Roman" charset="0"/>
                <a:sym typeface="Symbol" charset="2"/>
              </a:rPr>
              <a:t>−</a:t>
            </a:r>
            <a:r>
              <a:rPr lang="en-US" dirty="0">
                <a:latin typeface="Times-Roman" charset="0"/>
              </a:rPr>
              <a:t>1)</a:t>
            </a:r>
            <a:endParaRPr lang="en-US" dirty="0"/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Find </a:t>
            </a:r>
            <a:r>
              <a:rPr lang="en-US" dirty="0">
                <a:latin typeface="Times-Roman" charset="0"/>
              </a:rPr>
              <a:t>d</a:t>
            </a:r>
            <a:r>
              <a:rPr lang="en-US" dirty="0"/>
              <a:t> such that </a:t>
            </a:r>
            <a:r>
              <a:rPr lang="en-US" dirty="0">
                <a:latin typeface="Times-Roman" charset="0"/>
              </a:rPr>
              <a:t>ed = 1 mod (p</a:t>
            </a:r>
            <a:r>
              <a:rPr lang="en-US" sz="2400" dirty="0">
                <a:latin typeface="Times-Roman" charset="0"/>
                <a:sym typeface="Symbol" charset="2"/>
              </a:rPr>
              <a:t>−</a:t>
            </a:r>
            <a:r>
              <a:rPr lang="en-US" dirty="0">
                <a:latin typeface="Times-Roman" charset="0"/>
              </a:rPr>
              <a:t>1)(q</a:t>
            </a:r>
            <a:r>
              <a:rPr lang="en-US" sz="2400" dirty="0">
                <a:latin typeface="Times-Roman" charset="0"/>
                <a:sym typeface="Symbol" charset="2"/>
              </a:rPr>
              <a:t>−</a:t>
            </a:r>
            <a:r>
              <a:rPr lang="en-US" dirty="0">
                <a:latin typeface="Times-Roman" charset="0"/>
              </a:rPr>
              <a:t>1)</a:t>
            </a:r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b="1" dirty="0">
                <a:solidFill>
                  <a:schemeClr val="hlink"/>
                </a:solidFill>
              </a:rPr>
              <a:t>Public key</a:t>
            </a:r>
            <a:r>
              <a:rPr lang="en-US" dirty="0"/>
              <a:t> is </a:t>
            </a:r>
            <a:r>
              <a:rPr lang="en-US" dirty="0">
                <a:latin typeface="Times-Roman" charset="0"/>
              </a:rPr>
              <a:t>(</a:t>
            </a:r>
            <a:r>
              <a:rPr lang="en-US" dirty="0" err="1">
                <a:latin typeface="Times-Roman" charset="0"/>
              </a:rPr>
              <a:t>N,e</a:t>
            </a:r>
            <a:r>
              <a:rPr lang="en-US" dirty="0">
                <a:latin typeface="Times-Roman" charset="0"/>
              </a:rPr>
              <a:t>)</a:t>
            </a:r>
            <a:endParaRPr lang="en-US" dirty="0"/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b="1" dirty="0">
                <a:solidFill>
                  <a:schemeClr val="hlink"/>
                </a:solidFill>
              </a:rPr>
              <a:t>Private key</a:t>
            </a:r>
            <a:r>
              <a:rPr lang="en-US" dirty="0"/>
              <a:t> is </a:t>
            </a:r>
            <a:r>
              <a:rPr lang="en-US" dirty="0" err="1">
                <a:latin typeface="Times-Roman" charset="0"/>
              </a:rPr>
              <a:t>d</a:t>
            </a:r>
            <a:endParaRPr lang="en-US" dirty="0">
              <a:latin typeface="Times-Roman" charset="0"/>
            </a:endParaRPr>
          </a:p>
        </p:txBody>
      </p:sp>
      <p:sp>
        <p:nvSpPr>
          <p:cNvPr id="13005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303C3F37-2253-2542-80E0-F90B1E81810D}" type="slidenum">
              <a:rPr lang="en-US" smtClean="0">
                <a:latin typeface="Times New Roman" charset="0"/>
              </a:rPr>
              <a:pPr/>
              <a:t>12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/>
              <a:t>RSA</a:t>
            </a:r>
          </a:p>
        </p:txBody>
      </p:sp>
      <p:sp>
        <p:nvSpPr>
          <p:cNvPr id="131076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676400"/>
            <a:ext cx="7620000" cy="44196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dirty="0"/>
              <a:t>Message </a:t>
            </a:r>
            <a:r>
              <a:rPr lang="en-US" dirty="0">
                <a:latin typeface="Times-Roman"/>
                <a:cs typeface="Times-Roman"/>
              </a:rPr>
              <a:t>M</a:t>
            </a:r>
            <a:r>
              <a:rPr lang="en-US" dirty="0"/>
              <a:t> is treated as a number</a:t>
            </a:r>
          </a:p>
          <a:p>
            <a:pPr eaLnBrk="1" hangingPunct="1">
              <a:lnSpc>
                <a:spcPct val="85000"/>
              </a:lnSpc>
            </a:pPr>
            <a:r>
              <a:rPr lang="en-US" dirty="0"/>
              <a:t>To encrypt </a:t>
            </a:r>
            <a:r>
              <a:rPr lang="en-US" dirty="0">
                <a:latin typeface="Times-Roman" charset="0"/>
              </a:rPr>
              <a:t>M</a:t>
            </a:r>
            <a:r>
              <a:rPr lang="en-US" dirty="0"/>
              <a:t> we compute</a:t>
            </a:r>
          </a:p>
          <a:p>
            <a:pPr lvl="1" eaLnBrk="1" hangingPunct="1">
              <a:lnSpc>
                <a:spcPct val="85000"/>
              </a:lnSpc>
              <a:buFontTx/>
              <a:buNone/>
            </a:pPr>
            <a:r>
              <a:rPr lang="en-US" dirty="0">
                <a:latin typeface="Times-Roman" charset="0"/>
              </a:rPr>
              <a:t>C = M</a:t>
            </a:r>
            <a:r>
              <a:rPr lang="en-US" baseline="30000" dirty="0">
                <a:latin typeface="Times-Roman" charset="0"/>
              </a:rPr>
              <a:t>e</a:t>
            </a:r>
            <a:r>
              <a:rPr lang="en-US" dirty="0">
                <a:latin typeface="Times-Roman" charset="0"/>
              </a:rPr>
              <a:t> mod N </a:t>
            </a:r>
            <a:endParaRPr lang="en-US" dirty="0"/>
          </a:p>
          <a:p>
            <a:pPr eaLnBrk="1" hangingPunct="1">
              <a:lnSpc>
                <a:spcPct val="85000"/>
              </a:lnSpc>
            </a:pPr>
            <a:r>
              <a:rPr lang="en-US" dirty="0"/>
              <a:t>To decrypt </a:t>
            </a:r>
            <a:r>
              <a:rPr lang="en-US" dirty="0" err="1"/>
              <a:t>ciphertext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C</a:t>
            </a:r>
            <a:r>
              <a:rPr lang="en-US" dirty="0"/>
              <a:t>, we compute</a:t>
            </a:r>
          </a:p>
          <a:p>
            <a:pPr lvl="1" eaLnBrk="1" hangingPunct="1">
              <a:lnSpc>
                <a:spcPct val="85000"/>
              </a:lnSpc>
              <a:buFontTx/>
              <a:buNone/>
            </a:pPr>
            <a:r>
              <a:rPr lang="en-US" dirty="0">
                <a:latin typeface="Times-Roman" charset="0"/>
              </a:rPr>
              <a:t>M = </a:t>
            </a:r>
            <a:r>
              <a:rPr lang="en-US" dirty="0" err="1">
                <a:latin typeface="Times-Roman" charset="0"/>
              </a:rPr>
              <a:t>C</a:t>
            </a:r>
            <a:r>
              <a:rPr lang="en-US" baseline="30000" dirty="0" err="1">
                <a:latin typeface="Times-Roman" charset="0"/>
              </a:rPr>
              <a:t>d</a:t>
            </a:r>
            <a:r>
              <a:rPr lang="en-US" dirty="0">
                <a:latin typeface="Times-Roman" charset="0"/>
              </a:rPr>
              <a:t> mod N </a:t>
            </a:r>
            <a:endParaRPr lang="en-US" dirty="0"/>
          </a:p>
          <a:p>
            <a:pPr eaLnBrk="1" hangingPunct="1">
              <a:lnSpc>
                <a:spcPct val="85000"/>
              </a:lnSpc>
            </a:pPr>
            <a:r>
              <a:rPr lang="en-US" dirty="0"/>
              <a:t>Recall that </a:t>
            </a:r>
            <a:r>
              <a:rPr lang="en-US" dirty="0" err="1">
                <a:latin typeface="Times-Roman" charset="0"/>
              </a:rPr>
              <a:t>e</a:t>
            </a:r>
            <a:r>
              <a:rPr lang="en-US" dirty="0"/>
              <a:t> and </a:t>
            </a:r>
            <a:r>
              <a:rPr lang="en-US" dirty="0">
                <a:latin typeface="Times-Roman" charset="0"/>
              </a:rPr>
              <a:t>N</a:t>
            </a:r>
            <a:r>
              <a:rPr lang="en-US" dirty="0"/>
              <a:t> are public</a:t>
            </a:r>
          </a:p>
          <a:p>
            <a:pPr eaLnBrk="1" hangingPunct="1">
              <a:lnSpc>
                <a:spcPct val="85000"/>
              </a:lnSpc>
            </a:pPr>
            <a:r>
              <a:rPr lang="en-US" dirty="0"/>
              <a:t>If Trudy can factor </a:t>
            </a:r>
            <a:r>
              <a:rPr lang="en-US" dirty="0">
                <a:latin typeface="Times-Roman" charset="0"/>
              </a:rPr>
              <a:t>N = </a:t>
            </a:r>
            <a:r>
              <a:rPr lang="en-US" dirty="0" err="1">
                <a:latin typeface="Times-Roman" charset="0"/>
              </a:rPr>
              <a:t>pq</a:t>
            </a:r>
            <a:r>
              <a:rPr lang="en-US" dirty="0"/>
              <a:t>, she can use </a:t>
            </a:r>
            <a:r>
              <a:rPr lang="en-US" dirty="0" err="1">
                <a:latin typeface="Times-Roman" charset="0"/>
              </a:rPr>
              <a:t>e</a:t>
            </a:r>
            <a:r>
              <a:rPr lang="en-US" dirty="0"/>
              <a:t> to easily find </a:t>
            </a:r>
            <a:r>
              <a:rPr lang="en-US" dirty="0" err="1">
                <a:latin typeface="Times-Roman" charset="0"/>
              </a:rPr>
              <a:t>d</a:t>
            </a:r>
            <a:r>
              <a:rPr lang="en-US" dirty="0"/>
              <a:t> since </a:t>
            </a:r>
            <a:r>
              <a:rPr lang="en-US" dirty="0" err="1">
                <a:latin typeface="Times-Roman" charset="0"/>
              </a:rPr>
              <a:t>ed</a:t>
            </a:r>
            <a:r>
              <a:rPr lang="en-US" dirty="0">
                <a:latin typeface="Times-Roman" charset="0"/>
              </a:rPr>
              <a:t> = 1 mod (p</a:t>
            </a:r>
            <a:r>
              <a:rPr lang="en-US" dirty="0">
                <a:latin typeface="Times-Roman" charset="0"/>
                <a:sym typeface="Symbol" charset="2"/>
              </a:rPr>
              <a:t>−</a:t>
            </a:r>
            <a:r>
              <a:rPr lang="en-US" dirty="0">
                <a:latin typeface="Times-Roman" charset="0"/>
              </a:rPr>
              <a:t>1)(q</a:t>
            </a:r>
            <a:r>
              <a:rPr lang="en-US" dirty="0">
                <a:latin typeface="Times-Roman" charset="0"/>
                <a:sym typeface="Symbol" charset="2"/>
              </a:rPr>
              <a:t>−</a:t>
            </a:r>
            <a:r>
              <a:rPr lang="en-US" dirty="0">
                <a:latin typeface="Times-Roman" charset="0"/>
              </a:rPr>
              <a:t>1)</a:t>
            </a:r>
            <a:endParaRPr lang="en-US" dirty="0"/>
          </a:p>
          <a:p>
            <a:pPr eaLnBrk="1" hangingPunct="1">
              <a:lnSpc>
                <a:spcPct val="85000"/>
              </a:lnSpc>
            </a:pPr>
            <a:r>
              <a:rPr lang="en-US" dirty="0"/>
              <a:t>So, </a:t>
            </a:r>
            <a:r>
              <a:rPr lang="en-US" b="1" dirty="0">
                <a:solidFill>
                  <a:schemeClr val="hlink"/>
                </a:solidFill>
              </a:rPr>
              <a:t>factoring the modulus breaks RSA</a:t>
            </a:r>
            <a:endParaRPr lang="en-US" dirty="0"/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Is factoring the only way to break RSA?</a:t>
            </a:r>
          </a:p>
        </p:txBody>
      </p:sp>
      <p:sp>
        <p:nvSpPr>
          <p:cNvPr id="1310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E2DA773F-9286-D54E-A034-B80675C48B50}" type="slidenum">
              <a:rPr lang="en-US" smtClean="0">
                <a:latin typeface="Times New Roman" charset="0"/>
              </a:rPr>
              <a:pPr/>
              <a:t>13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838200"/>
          </a:xfrm>
        </p:spPr>
        <p:txBody>
          <a:bodyPr/>
          <a:lstStyle/>
          <a:p>
            <a:pPr eaLnBrk="1" hangingPunct="1"/>
            <a:r>
              <a:rPr lang="en-US"/>
              <a:t>Does RSA Really Work?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447800"/>
            <a:ext cx="8153400" cy="4800600"/>
          </a:xfrm>
        </p:spPr>
        <p:txBody>
          <a:bodyPr>
            <a:normAutofit lnSpcReduction="10000"/>
          </a:bodyPr>
          <a:lstStyle/>
          <a:p>
            <a:pPr marL="533400" indent="-533400"/>
            <a:r>
              <a:rPr lang="en-US" dirty="0"/>
              <a:t>Given </a:t>
            </a:r>
            <a:r>
              <a:rPr lang="en-US" dirty="0">
                <a:latin typeface="Times-Roman" charset="0"/>
              </a:rPr>
              <a:t>C = M</a:t>
            </a:r>
            <a:r>
              <a:rPr lang="en-US" baseline="30000" dirty="0">
                <a:latin typeface="Times-Roman" charset="0"/>
              </a:rPr>
              <a:t>e</a:t>
            </a:r>
            <a:r>
              <a:rPr lang="en-US" dirty="0">
                <a:latin typeface="Times-Roman" charset="0"/>
              </a:rPr>
              <a:t> mod N</a:t>
            </a:r>
            <a:r>
              <a:rPr lang="en-US" dirty="0"/>
              <a:t> we want to show that </a:t>
            </a:r>
          </a:p>
          <a:p>
            <a:pPr marL="914400" lvl="1" indent="-457200">
              <a:buNone/>
            </a:pPr>
            <a:r>
              <a:rPr lang="en-US" dirty="0">
                <a:latin typeface="Times-Roman" charset="0"/>
              </a:rPr>
              <a:t> M = </a:t>
            </a:r>
            <a:r>
              <a:rPr lang="en-US" dirty="0" err="1">
                <a:latin typeface="Times-Roman" charset="0"/>
              </a:rPr>
              <a:t>C</a:t>
            </a:r>
            <a:r>
              <a:rPr lang="en-US" baseline="30000" dirty="0" err="1">
                <a:latin typeface="Times-Roman" charset="0"/>
              </a:rPr>
              <a:t>d</a:t>
            </a:r>
            <a:r>
              <a:rPr lang="en-US" dirty="0">
                <a:latin typeface="Times-Roman" charset="0"/>
              </a:rPr>
              <a:t> mod N = M</a:t>
            </a:r>
            <a:r>
              <a:rPr lang="en-US" baseline="30000" dirty="0">
                <a:latin typeface="Times-Roman" charset="0"/>
              </a:rPr>
              <a:t>ed</a:t>
            </a:r>
            <a:r>
              <a:rPr lang="en-US" dirty="0">
                <a:latin typeface="Times-Roman" charset="0"/>
              </a:rPr>
              <a:t> mod N</a:t>
            </a:r>
            <a:endParaRPr lang="en-US" dirty="0"/>
          </a:p>
          <a:p>
            <a:pPr marL="533400" indent="-533400"/>
            <a:r>
              <a:rPr lang="en-US" dirty="0"/>
              <a:t>We’ll need </a:t>
            </a:r>
            <a:r>
              <a:rPr lang="en-US" b="1" dirty="0"/>
              <a:t>Euler’s Theorem:</a:t>
            </a:r>
            <a:endParaRPr lang="en-US" dirty="0"/>
          </a:p>
          <a:p>
            <a:pPr marL="914400" lvl="1" indent="-457200">
              <a:buNone/>
            </a:pPr>
            <a:r>
              <a:rPr lang="en-US" dirty="0">
                <a:latin typeface="Times-Roman" charset="0"/>
              </a:rPr>
              <a:t> If </a:t>
            </a:r>
            <a:r>
              <a:rPr lang="en-US" dirty="0" err="1">
                <a:latin typeface="Times-Roman" charset="0"/>
              </a:rPr>
              <a:t>x</a:t>
            </a:r>
            <a:r>
              <a:rPr lang="en-US" dirty="0">
                <a:latin typeface="Times-Roman" charset="0"/>
              </a:rPr>
              <a:t> is relatively prime to </a:t>
            </a:r>
            <a:r>
              <a:rPr lang="en-US" dirty="0" err="1">
                <a:latin typeface="Times-Roman" charset="0"/>
              </a:rPr>
              <a:t>n</a:t>
            </a:r>
            <a:r>
              <a:rPr lang="en-US" dirty="0">
                <a:latin typeface="Times-Roman" charset="0"/>
              </a:rPr>
              <a:t> then </a:t>
            </a:r>
            <a:r>
              <a:rPr lang="en-US" dirty="0" err="1">
                <a:latin typeface="Times-Roman" charset="0"/>
              </a:rPr>
              <a:t>x</a:t>
            </a:r>
            <a:r>
              <a:rPr lang="en-US" baseline="30000" dirty="0" err="1">
                <a:latin typeface="Times-Roman" charset="0"/>
                <a:sym typeface="Symbol" charset="2"/>
              </a:rPr>
              <a:t>(</a:t>
            </a:r>
            <a:r>
              <a:rPr lang="en-US" baseline="30000" dirty="0" err="1">
                <a:latin typeface="Times-Roman" charset="0"/>
              </a:rPr>
              <a:t>n</a:t>
            </a:r>
            <a:r>
              <a:rPr lang="en-US" baseline="30000" dirty="0">
                <a:latin typeface="Times-Roman" charset="0"/>
              </a:rPr>
              <a:t>)</a:t>
            </a:r>
            <a:r>
              <a:rPr lang="en-US" dirty="0">
                <a:latin typeface="Times-Roman" charset="0"/>
              </a:rPr>
              <a:t> = 1 mod </a:t>
            </a:r>
            <a:r>
              <a:rPr lang="en-US" dirty="0" err="1">
                <a:latin typeface="Times-Roman" charset="0"/>
              </a:rPr>
              <a:t>n</a:t>
            </a:r>
            <a:r>
              <a:rPr lang="en-US" dirty="0">
                <a:latin typeface="Times-Roman" charset="0"/>
              </a:rPr>
              <a:t> </a:t>
            </a:r>
            <a:endParaRPr lang="en-US" dirty="0"/>
          </a:p>
          <a:p>
            <a:pPr marL="533400" indent="-533400"/>
            <a:r>
              <a:rPr lang="en-US" dirty="0"/>
              <a:t>Facts: </a:t>
            </a:r>
          </a:p>
          <a:p>
            <a:pPr marL="914400" lvl="1" indent="-457200">
              <a:buFont typeface="Times" charset="0"/>
              <a:buAutoNum type="arabicParenR"/>
            </a:pPr>
            <a:r>
              <a:rPr lang="en-US" dirty="0"/>
              <a:t> </a:t>
            </a:r>
            <a:r>
              <a:rPr lang="en-US" dirty="0" err="1">
                <a:latin typeface="Times-Roman" charset="0"/>
              </a:rPr>
              <a:t>ed</a:t>
            </a:r>
            <a:r>
              <a:rPr lang="en-US" dirty="0">
                <a:latin typeface="Times-Roman" charset="0"/>
              </a:rPr>
              <a:t> = 1 mod (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>
                <a:latin typeface="Times-Roman" charset="0"/>
              </a:rPr>
              <a:t> </a:t>
            </a:r>
            <a:r>
              <a:rPr lang="en-US" dirty="0">
                <a:latin typeface="Times-Roman" charset="0"/>
                <a:sym typeface="Symbol" charset="2"/>
              </a:rPr>
              <a:t>− </a:t>
            </a:r>
            <a:r>
              <a:rPr lang="en-US" dirty="0">
                <a:latin typeface="Times-Roman" charset="0"/>
              </a:rPr>
              <a:t>1)(q </a:t>
            </a:r>
            <a:r>
              <a:rPr lang="en-US" dirty="0">
                <a:latin typeface="Times-Roman" charset="0"/>
                <a:sym typeface="Symbol" charset="2"/>
              </a:rPr>
              <a:t>− </a:t>
            </a:r>
            <a:r>
              <a:rPr lang="en-US" dirty="0">
                <a:latin typeface="Times-Roman" charset="0"/>
              </a:rPr>
              <a:t>1)</a:t>
            </a:r>
            <a:r>
              <a:rPr lang="en-US" dirty="0"/>
              <a:t> </a:t>
            </a:r>
          </a:p>
          <a:p>
            <a:pPr marL="914400" lvl="1" indent="-457200">
              <a:buFont typeface="Times" charset="0"/>
              <a:buAutoNum type="arabicParenR"/>
            </a:pPr>
            <a:r>
              <a:rPr lang="en-US" dirty="0"/>
              <a:t> By definition of “mod”, </a:t>
            </a:r>
            <a:r>
              <a:rPr lang="en-US" dirty="0" err="1">
                <a:latin typeface="Times-Roman" charset="0"/>
              </a:rPr>
              <a:t>ed</a:t>
            </a:r>
            <a:r>
              <a:rPr lang="en-US" dirty="0">
                <a:latin typeface="Times-Roman" charset="0"/>
              </a:rPr>
              <a:t> = </a:t>
            </a:r>
            <a:r>
              <a:rPr lang="en-US" dirty="0" err="1">
                <a:latin typeface="Times-Roman" charset="0"/>
              </a:rPr>
              <a:t>k(p</a:t>
            </a:r>
            <a:r>
              <a:rPr lang="en-US" dirty="0">
                <a:latin typeface="Times-Roman" charset="0"/>
              </a:rPr>
              <a:t> </a:t>
            </a:r>
            <a:r>
              <a:rPr lang="en-US" dirty="0">
                <a:latin typeface="Times-Roman" charset="0"/>
                <a:sym typeface="Symbol" charset="2"/>
              </a:rPr>
              <a:t>− </a:t>
            </a:r>
            <a:r>
              <a:rPr lang="en-US" dirty="0">
                <a:latin typeface="Times-Roman" charset="0"/>
              </a:rPr>
              <a:t>1)(q </a:t>
            </a:r>
            <a:r>
              <a:rPr lang="en-US" dirty="0">
                <a:latin typeface="Times-Roman" charset="0"/>
                <a:sym typeface="Symbol" charset="2"/>
              </a:rPr>
              <a:t>− </a:t>
            </a:r>
            <a:r>
              <a:rPr lang="en-US" dirty="0">
                <a:latin typeface="Times-Roman" charset="0"/>
              </a:rPr>
              <a:t>1) + 1</a:t>
            </a:r>
          </a:p>
          <a:p>
            <a:pPr marL="914400" lvl="1" indent="-457200">
              <a:buFont typeface="Times" charset="0"/>
              <a:buAutoNum type="arabicParenR"/>
            </a:pPr>
            <a:r>
              <a:rPr lang="en-US" dirty="0">
                <a:sym typeface="Symbol" charset="2"/>
              </a:rPr>
              <a:t> </a:t>
            </a:r>
            <a:r>
              <a:rPr lang="en-US" dirty="0">
                <a:latin typeface="Times-Roman" charset="0"/>
                <a:sym typeface="Symbol" charset="2"/>
              </a:rPr>
              <a:t>(N</a:t>
            </a:r>
            <a:r>
              <a:rPr lang="en-US" dirty="0">
                <a:latin typeface="Times-Roman" charset="0"/>
              </a:rPr>
              <a:t>) = (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>
                <a:latin typeface="Times-Roman" charset="0"/>
              </a:rPr>
              <a:t> </a:t>
            </a:r>
            <a:r>
              <a:rPr lang="en-US" dirty="0">
                <a:latin typeface="Times-Roman" charset="0"/>
                <a:sym typeface="Symbol" charset="2"/>
              </a:rPr>
              <a:t>− </a:t>
            </a:r>
            <a:r>
              <a:rPr lang="en-US" dirty="0">
                <a:latin typeface="Times-Roman" charset="0"/>
              </a:rPr>
              <a:t>1)(q </a:t>
            </a:r>
            <a:r>
              <a:rPr lang="en-US" dirty="0">
                <a:latin typeface="Times-Roman" charset="0"/>
                <a:sym typeface="Symbol" charset="2"/>
              </a:rPr>
              <a:t>− </a:t>
            </a:r>
            <a:r>
              <a:rPr lang="en-US" dirty="0">
                <a:latin typeface="Times-Roman" charset="0"/>
              </a:rPr>
              <a:t>1)</a:t>
            </a:r>
          </a:p>
          <a:p>
            <a:pPr marL="533400" indent="-533400"/>
            <a:r>
              <a:rPr lang="en-US" dirty="0"/>
              <a:t>Then </a:t>
            </a:r>
            <a:r>
              <a:rPr lang="en-US" dirty="0" err="1">
                <a:latin typeface="Times-Roman" charset="0"/>
              </a:rPr>
              <a:t>ed</a:t>
            </a:r>
            <a:r>
              <a:rPr lang="en-US" dirty="0">
                <a:latin typeface="Times-Roman" charset="0"/>
              </a:rPr>
              <a:t> </a:t>
            </a:r>
            <a:r>
              <a:rPr lang="en-US" dirty="0">
                <a:latin typeface="Times-Roman" charset="0"/>
                <a:sym typeface="Symbol" charset="2"/>
              </a:rPr>
              <a:t>−</a:t>
            </a:r>
            <a:r>
              <a:rPr lang="en-US" dirty="0">
                <a:latin typeface="Times-Roman" charset="0"/>
              </a:rPr>
              <a:t> 1 = </a:t>
            </a:r>
            <a:r>
              <a:rPr lang="en-US" dirty="0" err="1">
                <a:latin typeface="Times-Roman" charset="0"/>
              </a:rPr>
              <a:t>k(p</a:t>
            </a:r>
            <a:r>
              <a:rPr lang="en-US" dirty="0">
                <a:latin typeface="Times-Roman" charset="0"/>
              </a:rPr>
              <a:t> </a:t>
            </a:r>
            <a:r>
              <a:rPr lang="en-US" dirty="0">
                <a:latin typeface="Times-Roman" charset="0"/>
                <a:sym typeface="Symbol" charset="2"/>
              </a:rPr>
              <a:t>− </a:t>
            </a:r>
            <a:r>
              <a:rPr lang="en-US" dirty="0">
                <a:latin typeface="Times-Roman" charset="0"/>
              </a:rPr>
              <a:t>1)(q </a:t>
            </a:r>
            <a:r>
              <a:rPr lang="en-US" dirty="0">
                <a:latin typeface="Times-Roman" charset="0"/>
                <a:sym typeface="Symbol" charset="2"/>
              </a:rPr>
              <a:t>− </a:t>
            </a:r>
            <a:r>
              <a:rPr lang="en-US" dirty="0">
                <a:latin typeface="Times-Roman" charset="0"/>
              </a:rPr>
              <a:t>1) = </a:t>
            </a:r>
            <a:r>
              <a:rPr lang="en-US" dirty="0" err="1">
                <a:latin typeface="Times-Roman" charset="0"/>
              </a:rPr>
              <a:t>k</a:t>
            </a:r>
            <a:r>
              <a:rPr lang="en-US" dirty="0" err="1">
                <a:latin typeface="Times-Roman" charset="0"/>
                <a:sym typeface="Symbol" charset="2"/>
              </a:rPr>
              <a:t>(N</a:t>
            </a:r>
            <a:r>
              <a:rPr lang="en-US" dirty="0">
                <a:latin typeface="Times-Roman" charset="0"/>
              </a:rPr>
              <a:t>)</a:t>
            </a:r>
            <a:r>
              <a:rPr lang="en-US" dirty="0"/>
              <a:t> </a:t>
            </a:r>
          </a:p>
          <a:p>
            <a:pPr marL="533400" indent="-533400"/>
            <a:r>
              <a:rPr lang="en-US" dirty="0"/>
              <a:t>So, </a:t>
            </a:r>
            <a:r>
              <a:rPr lang="en-US" sz="2400" b="1" dirty="0">
                <a:solidFill>
                  <a:schemeClr val="hlink"/>
                </a:solidFill>
                <a:latin typeface="Times-Roman" charset="0"/>
              </a:rPr>
              <a:t>C</a:t>
            </a:r>
            <a:r>
              <a:rPr lang="en-US" sz="2400" b="1" baseline="30000" dirty="0">
                <a:solidFill>
                  <a:schemeClr val="hlink"/>
                </a:solidFill>
                <a:latin typeface="Times-Roman" charset="0"/>
              </a:rPr>
              <a:t>d</a:t>
            </a:r>
            <a:r>
              <a:rPr lang="en-US" sz="2400" dirty="0">
                <a:latin typeface="Times-Roman" charset="0"/>
              </a:rPr>
              <a:t> = M</a:t>
            </a:r>
            <a:r>
              <a:rPr lang="en-US" sz="2400" baseline="30000" dirty="0">
                <a:latin typeface="Times-Roman" charset="0"/>
              </a:rPr>
              <a:t>ed</a:t>
            </a:r>
            <a:r>
              <a:rPr lang="en-US" sz="2400" dirty="0">
                <a:latin typeface="Times-Roman" charset="0"/>
              </a:rPr>
              <a:t> = M</a:t>
            </a:r>
            <a:r>
              <a:rPr lang="en-US" sz="2400" baseline="30000" dirty="0">
                <a:latin typeface="Times-Roman" charset="0"/>
              </a:rPr>
              <a:t>(</a:t>
            </a:r>
            <a:r>
              <a:rPr lang="en-US" sz="2400" baseline="30000" dirty="0" err="1">
                <a:latin typeface="Times-Roman" charset="0"/>
              </a:rPr>
              <a:t>ed</a:t>
            </a:r>
            <a:r>
              <a:rPr lang="en-US" sz="2400" baseline="30000" dirty="0">
                <a:latin typeface="Times-Roman" charset="0"/>
              </a:rPr>
              <a:t> </a:t>
            </a:r>
            <a:r>
              <a:rPr lang="en-US" sz="2400" baseline="30000" dirty="0">
                <a:latin typeface="Times-Roman" charset="0"/>
                <a:sym typeface="Symbol" charset="2"/>
              </a:rPr>
              <a:t> </a:t>
            </a:r>
            <a:r>
              <a:rPr lang="en-US" sz="2400" baseline="30000" dirty="0">
                <a:latin typeface="Times-Roman" charset="0"/>
              </a:rPr>
              <a:t>1) + 1</a:t>
            </a:r>
            <a:r>
              <a:rPr lang="en-US" sz="2400" dirty="0">
                <a:latin typeface="Times-Roman" charset="0"/>
              </a:rPr>
              <a:t> = </a:t>
            </a:r>
            <a:r>
              <a:rPr lang="en-US" sz="2400" dirty="0" err="1">
                <a:latin typeface="Times-Roman" charset="0"/>
              </a:rPr>
              <a:t>M</a:t>
            </a:r>
            <a:r>
              <a:rPr lang="en-US" sz="2400" dirty="0" err="1">
                <a:latin typeface="Times-Roman" charset="0"/>
                <a:sym typeface="Symbol" charset="2"/>
              </a:rPr>
              <a:t></a:t>
            </a:r>
            <a:r>
              <a:rPr lang="en-US" sz="2400" dirty="0" err="1">
                <a:latin typeface="Times-Roman" charset="0"/>
              </a:rPr>
              <a:t>M</a:t>
            </a:r>
            <a:r>
              <a:rPr lang="en-US" sz="2400" baseline="30000" dirty="0" err="1">
                <a:latin typeface="Times-Roman" charset="0"/>
              </a:rPr>
              <a:t>ed</a:t>
            </a:r>
            <a:r>
              <a:rPr lang="en-US" sz="2400" baseline="30000" dirty="0">
                <a:latin typeface="Times-Roman" charset="0"/>
              </a:rPr>
              <a:t> </a:t>
            </a:r>
            <a:r>
              <a:rPr lang="en-US" sz="2400" baseline="30000" dirty="0">
                <a:latin typeface="Times-Roman" charset="0"/>
                <a:sym typeface="Symbol" charset="2"/>
              </a:rPr>
              <a:t> </a:t>
            </a:r>
            <a:r>
              <a:rPr lang="en-US" sz="2400" baseline="30000" dirty="0">
                <a:latin typeface="Times-Roman" charset="0"/>
              </a:rPr>
              <a:t>1</a:t>
            </a:r>
            <a:r>
              <a:rPr lang="en-US" sz="2400" dirty="0">
                <a:latin typeface="Times-Roman" charset="0"/>
              </a:rPr>
              <a:t> = </a:t>
            </a:r>
            <a:r>
              <a:rPr lang="en-US" sz="2400" dirty="0" err="1">
                <a:latin typeface="Times-Roman" charset="0"/>
              </a:rPr>
              <a:t>M</a:t>
            </a:r>
            <a:r>
              <a:rPr lang="en-US" sz="2400" dirty="0" err="1">
                <a:latin typeface="Times-Roman" charset="0"/>
                <a:sym typeface="Symbol" charset="2"/>
              </a:rPr>
              <a:t></a:t>
            </a:r>
            <a:r>
              <a:rPr lang="en-US" sz="2400" dirty="0" err="1">
                <a:latin typeface="Times-Roman" charset="0"/>
              </a:rPr>
              <a:t>M</a:t>
            </a:r>
            <a:r>
              <a:rPr lang="en-US" sz="2400" baseline="30000" dirty="0" err="1">
                <a:latin typeface="Times-Roman" charset="0"/>
              </a:rPr>
              <a:t>k</a:t>
            </a:r>
            <a:r>
              <a:rPr lang="en-US" sz="2400" baseline="30000" dirty="0">
                <a:latin typeface="Times-Roman" charset="0"/>
                <a:sym typeface="Symbol" charset="2"/>
              </a:rPr>
              <a:t>(N</a:t>
            </a:r>
            <a:r>
              <a:rPr lang="en-US" sz="2400" baseline="30000" dirty="0">
                <a:latin typeface="Times-Roman" charset="0"/>
              </a:rPr>
              <a:t>)</a:t>
            </a:r>
            <a:r>
              <a:rPr lang="en-US" sz="2400" dirty="0">
                <a:latin typeface="Times-Roman" charset="0"/>
              </a:rPr>
              <a:t> 		         = M</a:t>
            </a:r>
            <a:r>
              <a:rPr lang="en-US" sz="2400" dirty="0">
                <a:latin typeface="Times-Roman" charset="0"/>
                <a:sym typeface="Symbol" charset="2"/>
              </a:rPr>
              <a:t>(</a:t>
            </a:r>
            <a:r>
              <a:rPr lang="en-US" sz="2400" dirty="0">
                <a:latin typeface="Times-Roman" charset="0"/>
              </a:rPr>
              <a:t>M</a:t>
            </a:r>
            <a:r>
              <a:rPr lang="en-US" sz="2400" baseline="30000" dirty="0">
                <a:latin typeface="Times-Roman" charset="0"/>
                <a:sym typeface="Symbol" charset="2"/>
              </a:rPr>
              <a:t>(N</a:t>
            </a:r>
            <a:r>
              <a:rPr lang="en-US" sz="2400" baseline="30000" dirty="0">
                <a:latin typeface="Times-Roman" charset="0"/>
              </a:rPr>
              <a:t>)</a:t>
            </a:r>
            <a:r>
              <a:rPr lang="en-US" sz="2400" dirty="0">
                <a:latin typeface="Times-Roman" charset="0"/>
              </a:rPr>
              <a:t>)</a:t>
            </a:r>
            <a:r>
              <a:rPr lang="en-US" sz="2400" baseline="30000" dirty="0">
                <a:latin typeface="Times-Roman" charset="0"/>
              </a:rPr>
              <a:t>k</a:t>
            </a:r>
            <a:r>
              <a:rPr lang="en-US" sz="2400" dirty="0">
                <a:latin typeface="Times-Roman" charset="0"/>
              </a:rPr>
              <a:t> mod N = M</a:t>
            </a:r>
            <a:r>
              <a:rPr lang="en-US" sz="2400" dirty="0">
                <a:latin typeface="Times-Roman" charset="0"/>
                <a:sym typeface="Symbol" charset="2"/>
              </a:rPr>
              <a:t></a:t>
            </a:r>
            <a:r>
              <a:rPr lang="en-US" sz="2400" dirty="0">
                <a:latin typeface="Times-Roman" charset="0"/>
              </a:rPr>
              <a:t>1</a:t>
            </a:r>
            <a:r>
              <a:rPr lang="en-US" sz="2400" baseline="30000" dirty="0">
                <a:latin typeface="Times-Roman" charset="0"/>
              </a:rPr>
              <a:t>k</a:t>
            </a:r>
            <a:r>
              <a:rPr lang="en-US" sz="2400" dirty="0">
                <a:latin typeface="Times-Roman" charset="0"/>
              </a:rPr>
              <a:t> mod N = </a:t>
            </a:r>
            <a:r>
              <a:rPr lang="en-US" sz="2400" b="1" dirty="0">
                <a:solidFill>
                  <a:schemeClr val="hlink"/>
                </a:solidFill>
                <a:latin typeface="Times-Roman" charset="0"/>
              </a:rPr>
              <a:t>M mod N</a:t>
            </a:r>
            <a:r>
              <a:rPr lang="en-US" sz="2400" dirty="0">
                <a:latin typeface="Times-Roman" charset="0"/>
              </a:rPr>
              <a:t> </a:t>
            </a:r>
          </a:p>
        </p:txBody>
      </p:sp>
      <p:sp>
        <p:nvSpPr>
          <p:cNvPr id="1320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9633A32A-3EB9-9043-9241-85C119330E43}" type="slidenum">
              <a:rPr lang="en-US" smtClean="0">
                <a:latin typeface="Times New Roman" charset="0"/>
              </a:rPr>
              <a:pPr/>
              <a:t>14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7772400" cy="990600"/>
          </a:xfrm>
        </p:spPr>
        <p:txBody>
          <a:bodyPr/>
          <a:lstStyle/>
          <a:p>
            <a:pPr eaLnBrk="1" hangingPunct="1"/>
            <a:r>
              <a:rPr lang="en-US"/>
              <a:t>Simple RSA Example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600200"/>
            <a:ext cx="7848600" cy="4419600"/>
          </a:xfrm>
        </p:spPr>
        <p:txBody>
          <a:bodyPr/>
          <a:lstStyle/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Example of </a:t>
            </a:r>
            <a:r>
              <a:rPr lang="en-US" b="1" i="1" dirty="0"/>
              <a:t>textbook</a:t>
            </a:r>
            <a:r>
              <a:rPr lang="en-US" dirty="0"/>
              <a:t> RSA</a:t>
            </a:r>
          </a:p>
          <a:p>
            <a:pPr lvl="1"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Select “large” primes 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>
                <a:latin typeface="Times-Roman" charset="0"/>
              </a:rPr>
              <a:t> = 11</a:t>
            </a:r>
            <a:r>
              <a:rPr lang="en-US" dirty="0"/>
              <a:t>, </a:t>
            </a:r>
            <a:r>
              <a:rPr lang="en-US" dirty="0" err="1">
                <a:latin typeface="Times-Roman" charset="0"/>
              </a:rPr>
              <a:t>q</a:t>
            </a:r>
            <a:r>
              <a:rPr lang="en-US" dirty="0">
                <a:latin typeface="Times-Roman" charset="0"/>
              </a:rPr>
              <a:t> = 3</a:t>
            </a:r>
            <a:r>
              <a:rPr lang="en-US" dirty="0"/>
              <a:t> </a:t>
            </a:r>
          </a:p>
          <a:p>
            <a:pPr lvl="1"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Then </a:t>
            </a:r>
            <a:r>
              <a:rPr lang="en-US" dirty="0">
                <a:latin typeface="Times-Roman" charset="0"/>
              </a:rPr>
              <a:t>N =  </a:t>
            </a:r>
            <a:r>
              <a:rPr lang="en-US" dirty="0" err="1">
                <a:latin typeface="Times-Roman" charset="0"/>
              </a:rPr>
              <a:t>pq</a:t>
            </a:r>
            <a:r>
              <a:rPr lang="en-US" dirty="0">
                <a:latin typeface="Times-Roman" charset="0"/>
              </a:rPr>
              <a:t> = 33</a:t>
            </a:r>
            <a:r>
              <a:rPr lang="en-US" dirty="0"/>
              <a:t> and </a:t>
            </a:r>
            <a:r>
              <a:rPr lang="en-US" dirty="0">
                <a:latin typeface="Times-Roman" charset="0"/>
              </a:rPr>
              <a:t>(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>
                <a:latin typeface="Times-Roman" charset="0"/>
              </a:rPr>
              <a:t> </a:t>
            </a:r>
            <a:r>
              <a:rPr lang="en-US" dirty="0">
                <a:latin typeface="Times-Roman" charset="0"/>
                <a:sym typeface="Symbol" charset="2"/>
              </a:rPr>
              <a:t>− </a:t>
            </a:r>
            <a:r>
              <a:rPr lang="en-US" dirty="0">
                <a:latin typeface="Times-Roman" charset="0"/>
              </a:rPr>
              <a:t>1)(q </a:t>
            </a:r>
            <a:r>
              <a:rPr lang="en-US" dirty="0">
                <a:latin typeface="Times-Roman" charset="0"/>
                <a:sym typeface="Symbol" charset="2"/>
              </a:rPr>
              <a:t>− </a:t>
            </a:r>
            <a:r>
              <a:rPr lang="en-US" dirty="0">
                <a:latin typeface="Times-Roman" charset="0"/>
              </a:rPr>
              <a:t>1) = 20</a:t>
            </a:r>
            <a:r>
              <a:rPr lang="en-US" dirty="0"/>
              <a:t>  </a:t>
            </a:r>
          </a:p>
          <a:p>
            <a:pPr lvl="1"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Choose </a:t>
            </a:r>
            <a:r>
              <a:rPr lang="en-US" dirty="0" err="1">
                <a:latin typeface="Times-Roman" charset="0"/>
              </a:rPr>
              <a:t>e</a:t>
            </a:r>
            <a:r>
              <a:rPr lang="en-US" dirty="0">
                <a:latin typeface="Times-Roman" charset="0"/>
              </a:rPr>
              <a:t> = 3</a:t>
            </a:r>
            <a:r>
              <a:rPr lang="en-US" dirty="0"/>
              <a:t> (relatively prime to </a:t>
            </a:r>
            <a:r>
              <a:rPr lang="en-US" dirty="0">
                <a:latin typeface="Times-Roman" charset="0"/>
              </a:rPr>
              <a:t>20)</a:t>
            </a:r>
            <a:endParaRPr lang="en-US" dirty="0"/>
          </a:p>
          <a:p>
            <a:pPr lvl="1">
              <a:lnSpc>
                <a:spcPct val="85000"/>
              </a:lnSpc>
              <a:spcAft>
                <a:spcPts val="600"/>
              </a:spcAft>
            </a:pPr>
            <a:r>
              <a:rPr lang="en-US" dirty="0"/>
              <a:t>Find </a:t>
            </a:r>
            <a:r>
              <a:rPr lang="en-US" dirty="0" err="1">
                <a:latin typeface="Times-Roman" charset="0"/>
              </a:rPr>
              <a:t>d</a:t>
            </a:r>
            <a:r>
              <a:rPr lang="en-US" dirty="0"/>
              <a:t> such that </a:t>
            </a:r>
            <a:r>
              <a:rPr lang="en-US" dirty="0" err="1">
                <a:latin typeface="Times-Roman" charset="0"/>
              </a:rPr>
              <a:t>ed</a:t>
            </a:r>
            <a:r>
              <a:rPr lang="en-US" dirty="0">
                <a:latin typeface="Times-Roman" charset="0"/>
              </a:rPr>
              <a:t> = </a:t>
            </a:r>
            <a:r>
              <a:rPr lang="en-US" dirty="0">
                <a:latin typeface="Times-Roman"/>
                <a:cs typeface="Times-Roman"/>
              </a:rPr>
              <a:t>1 mod 20</a:t>
            </a:r>
            <a:r>
              <a:rPr lang="en-US" dirty="0">
                <a:latin typeface="Times-Roman" charset="0"/>
              </a:rPr>
              <a:t> </a:t>
            </a:r>
          </a:p>
          <a:p>
            <a:pPr lvl="2">
              <a:lnSpc>
                <a:spcPct val="85000"/>
              </a:lnSpc>
              <a:spcAft>
                <a:spcPts val="600"/>
              </a:spcAft>
            </a:pPr>
            <a:r>
              <a:rPr lang="en-US" dirty="0">
                <a:latin typeface="Comic Sans MS"/>
                <a:cs typeface="Comic Sans MS"/>
              </a:rPr>
              <a:t>We find </a:t>
            </a:r>
            <a:r>
              <a:rPr lang="en-US" dirty="0"/>
              <a:t>that  </a:t>
            </a:r>
            <a:r>
              <a:rPr lang="en-US" dirty="0" err="1">
                <a:latin typeface="Times-Roman" charset="0"/>
              </a:rPr>
              <a:t>d</a:t>
            </a:r>
            <a:r>
              <a:rPr lang="en-US" dirty="0">
                <a:latin typeface="Times-Roman" charset="0"/>
              </a:rPr>
              <a:t> = 7</a:t>
            </a:r>
            <a:r>
              <a:rPr lang="en-US" dirty="0"/>
              <a:t> works</a:t>
            </a:r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b="1" dirty="0">
                <a:solidFill>
                  <a:schemeClr val="hlink"/>
                </a:solidFill>
              </a:rPr>
              <a:t>Public key: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(N, </a:t>
            </a:r>
            <a:r>
              <a:rPr lang="en-US" dirty="0" err="1">
                <a:latin typeface="Times-Roman" charset="0"/>
              </a:rPr>
              <a:t>e</a:t>
            </a:r>
            <a:r>
              <a:rPr lang="en-US" dirty="0">
                <a:latin typeface="Times-Roman" charset="0"/>
              </a:rPr>
              <a:t>) = (33, 3)</a:t>
            </a:r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b="1" dirty="0">
                <a:solidFill>
                  <a:schemeClr val="hlink"/>
                </a:solidFill>
              </a:rPr>
              <a:t>Private key:</a:t>
            </a:r>
            <a:r>
              <a:rPr lang="en-US" dirty="0"/>
              <a:t> </a:t>
            </a:r>
            <a:r>
              <a:rPr lang="en-US" dirty="0" err="1">
                <a:latin typeface="Times-Roman" charset="0"/>
              </a:rPr>
              <a:t>d</a:t>
            </a:r>
            <a:r>
              <a:rPr lang="en-US" dirty="0">
                <a:latin typeface="Times-Roman" charset="0"/>
              </a:rPr>
              <a:t> = 7</a:t>
            </a:r>
            <a:r>
              <a:rPr lang="en-US" dirty="0"/>
              <a:t> </a:t>
            </a:r>
          </a:p>
        </p:txBody>
      </p:sp>
      <p:sp>
        <p:nvSpPr>
          <p:cNvPr id="1331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B8E6601B-9A2D-9F48-A9B7-393867A9E09C}" type="slidenum">
              <a:rPr lang="en-US" smtClean="0">
                <a:latin typeface="Times New Roman" charset="0"/>
              </a:rPr>
              <a:pPr/>
              <a:t>15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Simple RSA Example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hlink"/>
                </a:solidFill>
              </a:rPr>
              <a:t>Public key: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(N, </a:t>
            </a:r>
            <a:r>
              <a:rPr lang="en-US" dirty="0" err="1">
                <a:latin typeface="Times-Roman" charset="0"/>
              </a:rPr>
              <a:t>e</a:t>
            </a:r>
            <a:r>
              <a:rPr lang="en-US" dirty="0">
                <a:latin typeface="Times-Roman" charset="0"/>
              </a:rPr>
              <a:t>) = (33, 3)</a:t>
            </a:r>
            <a:r>
              <a:rPr lang="en-US" dirty="0"/>
              <a:t> </a:t>
            </a:r>
          </a:p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hlink"/>
                </a:solidFill>
              </a:rPr>
              <a:t>Private key:</a:t>
            </a:r>
            <a:r>
              <a:rPr lang="en-US" dirty="0">
                <a:latin typeface="Times-Roman" charset="0"/>
              </a:rPr>
              <a:t> </a:t>
            </a:r>
            <a:r>
              <a:rPr lang="en-US" dirty="0" err="1">
                <a:latin typeface="Times-Roman" charset="0"/>
              </a:rPr>
              <a:t>d</a:t>
            </a:r>
            <a:r>
              <a:rPr lang="en-US" dirty="0">
                <a:latin typeface="Times-Roman" charset="0"/>
              </a:rPr>
              <a:t> = 7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Suppose message to encrypt is </a:t>
            </a:r>
            <a:r>
              <a:rPr lang="en-US" dirty="0">
                <a:latin typeface="Times-Roman" charset="0"/>
              </a:rPr>
              <a:t>M = 8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 err="1"/>
              <a:t>Ciphertext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C</a:t>
            </a:r>
            <a:r>
              <a:rPr lang="en-US" dirty="0"/>
              <a:t> is computed as</a:t>
            </a:r>
          </a:p>
          <a:p>
            <a:pPr lvl="1">
              <a:spcAft>
                <a:spcPts val="600"/>
              </a:spcAft>
              <a:buNone/>
            </a:pPr>
            <a:r>
              <a:rPr lang="en-US" dirty="0">
                <a:latin typeface="Times-Roman" charset="0"/>
              </a:rPr>
              <a:t>C = M</a:t>
            </a:r>
            <a:r>
              <a:rPr lang="en-US" baseline="30000" dirty="0">
                <a:latin typeface="Times-Roman" charset="0"/>
              </a:rPr>
              <a:t>e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mod N = 8</a:t>
            </a:r>
            <a:r>
              <a:rPr lang="en-US" baseline="30000" dirty="0">
                <a:latin typeface="Times-Roman" charset="0"/>
              </a:rPr>
              <a:t>3</a:t>
            </a:r>
            <a:r>
              <a:rPr lang="en-US" dirty="0">
                <a:latin typeface="Times-Roman" charset="0"/>
              </a:rPr>
              <a:t> = 512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= 17 mod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33 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Decrypt </a:t>
            </a:r>
            <a:r>
              <a:rPr lang="en-US" dirty="0">
                <a:latin typeface="Times-Roman" charset="0"/>
              </a:rPr>
              <a:t>C</a:t>
            </a:r>
            <a:r>
              <a:rPr lang="en-US" dirty="0"/>
              <a:t> to recover the message </a:t>
            </a:r>
            <a:r>
              <a:rPr lang="en-US" dirty="0">
                <a:latin typeface="Times-Roman" charset="0"/>
              </a:rPr>
              <a:t>M</a:t>
            </a:r>
            <a:r>
              <a:rPr lang="en-US" dirty="0"/>
              <a:t> by</a:t>
            </a:r>
          </a:p>
          <a:p>
            <a:pPr lvl="1">
              <a:spcAft>
                <a:spcPts val="600"/>
              </a:spcAft>
              <a:buNone/>
            </a:pPr>
            <a:r>
              <a:rPr lang="en-US" dirty="0">
                <a:latin typeface="Times-Roman" charset="0"/>
              </a:rPr>
              <a:t>M = </a:t>
            </a:r>
            <a:r>
              <a:rPr lang="en-US" dirty="0" err="1">
                <a:latin typeface="Times-Roman" charset="0"/>
              </a:rPr>
              <a:t>C</a:t>
            </a:r>
            <a:r>
              <a:rPr lang="en-US" baseline="30000" dirty="0" err="1">
                <a:latin typeface="Times-Roman" charset="0"/>
              </a:rPr>
              <a:t>d</a:t>
            </a:r>
            <a:r>
              <a:rPr lang="en-US" dirty="0">
                <a:latin typeface="Times-Roman" charset="0"/>
              </a:rPr>
              <a:t> mod N = 17</a:t>
            </a:r>
            <a:r>
              <a:rPr lang="en-US" baseline="30000" dirty="0">
                <a:latin typeface="Times-Roman" charset="0"/>
              </a:rPr>
              <a:t>7</a:t>
            </a:r>
            <a:r>
              <a:rPr lang="en-US" dirty="0">
                <a:latin typeface="Times-Roman" charset="0"/>
              </a:rPr>
              <a:t> = 410,338,673 				= 12,434,505 </a:t>
            </a:r>
            <a:r>
              <a:rPr lang="en-US" dirty="0" err="1">
                <a:latin typeface="Times-Roman" charset="0"/>
                <a:sym typeface="Symbol" charset="2"/>
              </a:rPr>
              <a:t></a:t>
            </a:r>
            <a:r>
              <a:rPr lang="en-US" dirty="0">
                <a:latin typeface="Times-Roman" charset="0"/>
                <a:sym typeface="Symbol" charset="2"/>
              </a:rPr>
              <a:t> </a:t>
            </a:r>
            <a:r>
              <a:rPr lang="en-US" dirty="0">
                <a:latin typeface="Times-Roman" charset="0"/>
              </a:rPr>
              <a:t>33 + 8 = 8 mod 33 </a:t>
            </a:r>
          </a:p>
        </p:txBody>
      </p:sp>
      <p:sp>
        <p:nvSpPr>
          <p:cNvPr id="1341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DD3D5FDA-E136-BE44-BB9C-790DE67839A4}" type="slidenum">
              <a:rPr lang="en-US" smtClean="0">
                <a:latin typeface="Times New Roman" charset="0"/>
              </a:rPr>
              <a:pPr/>
              <a:t>16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More Efficient RSA (1)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524000"/>
            <a:ext cx="7696200" cy="4572000"/>
          </a:xfrm>
        </p:spPr>
        <p:txBody>
          <a:bodyPr>
            <a:normAutofit lnSpcReduction="10000"/>
          </a:bodyPr>
          <a:lstStyle/>
          <a:p>
            <a:pPr marL="533400" indent="-533400"/>
            <a:r>
              <a:rPr lang="en-US"/>
              <a:t>Modular exponentiation example</a:t>
            </a:r>
          </a:p>
          <a:p>
            <a:pPr marL="914400" lvl="1" indent="-457200"/>
            <a:r>
              <a:rPr lang="en-US" sz="1800"/>
              <a:t> </a:t>
            </a:r>
            <a:r>
              <a:rPr lang="en-US" sz="2000">
                <a:latin typeface="Times-Roman" charset="0"/>
              </a:rPr>
              <a:t>5</a:t>
            </a:r>
            <a:r>
              <a:rPr lang="en-US" sz="2000" baseline="30000">
                <a:latin typeface="Times-Roman" charset="0"/>
              </a:rPr>
              <a:t>20</a:t>
            </a:r>
            <a:r>
              <a:rPr lang="en-US" sz="2000">
                <a:latin typeface="Times-Roman" charset="0"/>
              </a:rPr>
              <a:t> = 95367431640625 = 25 mod 35</a:t>
            </a:r>
            <a:r>
              <a:rPr lang="en-US">
                <a:latin typeface="Times-Roman" charset="0"/>
              </a:rPr>
              <a:t> </a:t>
            </a:r>
          </a:p>
          <a:p>
            <a:pPr marL="533400" indent="-533400"/>
            <a:r>
              <a:rPr lang="en-US"/>
              <a:t>A better way: </a:t>
            </a:r>
            <a:r>
              <a:rPr lang="en-US" b="1">
                <a:solidFill>
                  <a:schemeClr val="hlink"/>
                </a:solidFill>
              </a:rPr>
              <a:t>repeated squaring</a:t>
            </a:r>
            <a:r>
              <a:rPr lang="en-US"/>
              <a:t> </a:t>
            </a:r>
          </a:p>
          <a:p>
            <a:pPr marL="914400" lvl="1" indent="-457200">
              <a:buFont typeface="Times" charset="0"/>
              <a:buChar char="o"/>
            </a:pPr>
            <a:r>
              <a:rPr lang="en-US" sz="2000">
                <a:latin typeface="Times-Roman" charset="0"/>
              </a:rPr>
              <a:t>20 = 10100 base 2</a:t>
            </a:r>
          </a:p>
          <a:p>
            <a:pPr marL="914400" lvl="1" indent="-457200">
              <a:buFont typeface="Times" charset="0"/>
              <a:buChar char="o"/>
            </a:pPr>
            <a:r>
              <a:rPr lang="en-US" sz="2000">
                <a:latin typeface="Times-Roman" charset="0"/>
              </a:rPr>
              <a:t>(1, 10, 101, 1010, 10100) = (1, 2, 5, 10, 20)</a:t>
            </a:r>
          </a:p>
          <a:p>
            <a:pPr marL="914400" lvl="1" indent="-457200">
              <a:buFont typeface="Times" charset="0"/>
              <a:buChar char="o"/>
            </a:pPr>
            <a:r>
              <a:rPr lang="en-US" sz="2000">
                <a:latin typeface="Times-Roman" charset="0"/>
              </a:rPr>
              <a:t>Note that 2 = 1</a:t>
            </a:r>
            <a:r>
              <a:rPr lang="en-US" sz="2000">
                <a:latin typeface="Times-Roman" charset="0"/>
                <a:sym typeface="Symbol" charset="2"/>
              </a:rPr>
              <a:t></a:t>
            </a:r>
            <a:r>
              <a:rPr lang="en-US" sz="2000">
                <a:latin typeface="Times-Roman" charset="0"/>
              </a:rPr>
              <a:t> 2, 5 = 2 </a:t>
            </a:r>
            <a:r>
              <a:rPr lang="en-US" sz="2000">
                <a:latin typeface="Times-Roman" charset="0"/>
                <a:sym typeface="Symbol" charset="2"/>
              </a:rPr>
              <a:t></a:t>
            </a:r>
            <a:r>
              <a:rPr lang="en-US" sz="2000">
                <a:latin typeface="Times-Roman" charset="0"/>
              </a:rPr>
              <a:t> 2 + 1, 10 = 2 </a:t>
            </a:r>
            <a:r>
              <a:rPr lang="en-US" sz="2000">
                <a:latin typeface="Times-Roman" charset="0"/>
                <a:sym typeface="Symbol" charset="2"/>
              </a:rPr>
              <a:t></a:t>
            </a:r>
            <a:r>
              <a:rPr lang="en-US" sz="2000">
                <a:latin typeface="Times-Roman" charset="0"/>
              </a:rPr>
              <a:t> 5, 20 = 2 </a:t>
            </a:r>
            <a:r>
              <a:rPr lang="en-US" sz="2000">
                <a:latin typeface="Times-Roman" charset="0"/>
                <a:sym typeface="Symbol" charset="2"/>
              </a:rPr>
              <a:t></a:t>
            </a:r>
            <a:r>
              <a:rPr lang="en-US" sz="2000">
                <a:latin typeface="Times-Roman" charset="0"/>
              </a:rPr>
              <a:t> 10</a:t>
            </a:r>
          </a:p>
          <a:p>
            <a:pPr marL="914400" lvl="1" indent="-457200">
              <a:buFont typeface="Times" charset="0"/>
              <a:buChar char="o"/>
            </a:pPr>
            <a:r>
              <a:rPr lang="en-US" sz="2000">
                <a:latin typeface="Times-Roman" charset="0"/>
              </a:rPr>
              <a:t>5</a:t>
            </a:r>
            <a:r>
              <a:rPr lang="en-US" sz="2000" baseline="30000">
                <a:latin typeface="Times-Roman" charset="0"/>
              </a:rPr>
              <a:t>1</a:t>
            </a:r>
            <a:r>
              <a:rPr lang="en-US" sz="2000">
                <a:latin typeface="Times-Roman" charset="0"/>
              </a:rPr>
              <a:t>= 5 mod 35</a:t>
            </a:r>
          </a:p>
          <a:p>
            <a:pPr marL="914400" lvl="1" indent="-457200">
              <a:buFont typeface="Times" charset="0"/>
              <a:buChar char="o"/>
            </a:pPr>
            <a:r>
              <a:rPr lang="en-US" sz="2000">
                <a:latin typeface="Times-Roman" charset="0"/>
              </a:rPr>
              <a:t>5</a:t>
            </a:r>
            <a:r>
              <a:rPr lang="en-US" sz="2000" baseline="30000">
                <a:latin typeface="Times-Roman" charset="0"/>
              </a:rPr>
              <a:t>2</a:t>
            </a:r>
            <a:r>
              <a:rPr lang="en-US" sz="2000">
                <a:latin typeface="Times-Roman" charset="0"/>
              </a:rPr>
              <a:t>= (5</a:t>
            </a:r>
            <a:r>
              <a:rPr lang="en-US" sz="2000" baseline="30000">
                <a:latin typeface="Times-Roman" charset="0"/>
              </a:rPr>
              <a:t>1</a:t>
            </a:r>
            <a:r>
              <a:rPr lang="en-US" sz="2000">
                <a:latin typeface="Times-Roman" charset="0"/>
              </a:rPr>
              <a:t>)</a:t>
            </a:r>
            <a:r>
              <a:rPr lang="en-US" sz="2000" baseline="30000">
                <a:latin typeface="Times-Roman" charset="0"/>
              </a:rPr>
              <a:t>2</a:t>
            </a:r>
            <a:r>
              <a:rPr lang="en-US" sz="2000">
                <a:latin typeface="Times-Roman" charset="0"/>
              </a:rPr>
              <a:t> = 5</a:t>
            </a:r>
            <a:r>
              <a:rPr lang="en-US" sz="2000" baseline="30000">
                <a:latin typeface="Times-Roman" charset="0"/>
              </a:rPr>
              <a:t>2</a:t>
            </a:r>
            <a:r>
              <a:rPr lang="en-US" sz="2000">
                <a:latin typeface="Times-Roman" charset="0"/>
              </a:rPr>
              <a:t> = 25 mod 35</a:t>
            </a:r>
          </a:p>
          <a:p>
            <a:pPr marL="914400" lvl="1" indent="-457200">
              <a:buFont typeface="Times" charset="0"/>
              <a:buChar char="o"/>
            </a:pPr>
            <a:r>
              <a:rPr lang="en-US" sz="2000">
                <a:latin typeface="Times-Roman" charset="0"/>
              </a:rPr>
              <a:t>5</a:t>
            </a:r>
            <a:r>
              <a:rPr lang="en-US" sz="2000" baseline="30000">
                <a:latin typeface="Times-Roman" charset="0"/>
              </a:rPr>
              <a:t>5</a:t>
            </a:r>
            <a:r>
              <a:rPr lang="en-US" sz="2000">
                <a:latin typeface="Times-Roman" charset="0"/>
              </a:rPr>
              <a:t>= (5</a:t>
            </a:r>
            <a:r>
              <a:rPr lang="en-US" sz="2000" baseline="30000">
                <a:latin typeface="Times-Roman" charset="0"/>
              </a:rPr>
              <a:t>2</a:t>
            </a:r>
            <a:r>
              <a:rPr lang="en-US" sz="2000">
                <a:latin typeface="Times-Roman" charset="0"/>
              </a:rPr>
              <a:t>)</a:t>
            </a:r>
            <a:r>
              <a:rPr lang="en-US" sz="2000" baseline="30000">
                <a:latin typeface="Times-Roman" charset="0"/>
              </a:rPr>
              <a:t>2</a:t>
            </a:r>
            <a:r>
              <a:rPr lang="en-US" sz="2000">
                <a:latin typeface="Times-Roman" charset="0"/>
              </a:rPr>
              <a:t> </a:t>
            </a:r>
            <a:r>
              <a:rPr lang="en-US" sz="2000">
                <a:latin typeface="Times-Roman" charset="0"/>
                <a:sym typeface="Symbol" charset="2"/>
              </a:rPr>
              <a:t> </a:t>
            </a:r>
            <a:r>
              <a:rPr lang="en-US" sz="2000">
                <a:latin typeface="Times-Roman" charset="0"/>
              </a:rPr>
              <a:t>5</a:t>
            </a:r>
            <a:r>
              <a:rPr lang="en-US" sz="2000" baseline="30000">
                <a:latin typeface="Times-Roman" charset="0"/>
              </a:rPr>
              <a:t>1</a:t>
            </a:r>
            <a:r>
              <a:rPr lang="en-US" sz="2000">
                <a:latin typeface="Times-Roman" charset="0"/>
              </a:rPr>
              <a:t> = 25</a:t>
            </a:r>
            <a:r>
              <a:rPr lang="en-US" sz="2000" baseline="30000">
                <a:latin typeface="Times-Roman" charset="0"/>
              </a:rPr>
              <a:t>2</a:t>
            </a:r>
            <a:r>
              <a:rPr lang="en-US" sz="2000">
                <a:latin typeface="Times-Roman" charset="0"/>
              </a:rPr>
              <a:t> </a:t>
            </a:r>
            <a:r>
              <a:rPr lang="en-US" sz="2000">
                <a:latin typeface="Times-Roman" charset="0"/>
                <a:sym typeface="Symbol" charset="2"/>
              </a:rPr>
              <a:t> </a:t>
            </a:r>
            <a:r>
              <a:rPr lang="en-US" sz="2000">
                <a:latin typeface="Times-Roman" charset="0"/>
              </a:rPr>
              <a:t>5 = 3125 = 10 mod 35</a:t>
            </a:r>
          </a:p>
          <a:p>
            <a:pPr marL="914400" lvl="1" indent="-457200">
              <a:buFont typeface="Times" charset="0"/>
              <a:buChar char="o"/>
            </a:pPr>
            <a:r>
              <a:rPr lang="en-US" sz="2000">
                <a:latin typeface="Times-Roman" charset="0"/>
              </a:rPr>
              <a:t>5</a:t>
            </a:r>
            <a:r>
              <a:rPr lang="en-US" sz="2000" baseline="30000">
                <a:latin typeface="Times-Roman" charset="0"/>
              </a:rPr>
              <a:t>10</a:t>
            </a:r>
            <a:r>
              <a:rPr lang="en-US" sz="2000">
                <a:latin typeface="Times-Roman" charset="0"/>
              </a:rPr>
              <a:t> = (5</a:t>
            </a:r>
            <a:r>
              <a:rPr lang="en-US" sz="2000" baseline="30000">
                <a:latin typeface="Times-Roman" charset="0"/>
              </a:rPr>
              <a:t>5</a:t>
            </a:r>
            <a:r>
              <a:rPr lang="en-US" sz="2000">
                <a:latin typeface="Times-Roman" charset="0"/>
              </a:rPr>
              <a:t>)</a:t>
            </a:r>
            <a:r>
              <a:rPr lang="en-US" sz="2000" baseline="30000">
                <a:latin typeface="Times-Roman" charset="0"/>
              </a:rPr>
              <a:t>2</a:t>
            </a:r>
            <a:r>
              <a:rPr lang="en-US" sz="2000">
                <a:latin typeface="Times-Roman" charset="0"/>
              </a:rPr>
              <a:t> = 10</a:t>
            </a:r>
            <a:r>
              <a:rPr lang="en-US" sz="2000" baseline="30000">
                <a:latin typeface="Times-Roman" charset="0"/>
              </a:rPr>
              <a:t>2</a:t>
            </a:r>
            <a:r>
              <a:rPr lang="en-US" sz="2000">
                <a:latin typeface="Times-Roman" charset="0"/>
              </a:rPr>
              <a:t> = 100 = 30 mod 35</a:t>
            </a:r>
          </a:p>
          <a:p>
            <a:pPr marL="914400" lvl="1" indent="-457200">
              <a:buFont typeface="Times" charset="0"/>
              <a:buChar char="o"/>
            </a:pPr>
            <a:r>
              <a:rPr lang="en-US" sz="2000">
                <a:latin typeface="Times-Roman" charset="0"/>
              </a:rPr>
              <a:t>5</a:t>
            </a:r>
            <a:r>
              <a:rPr lang="en-US" sz="2000" baseline="30000">
                <a:latin typeface="Times-Roman" charset="0"/>
              </a:rPr>
              <a:t>20</a:t>
            </a:r>
            <a:r>
              <a:rPr lang="en-US" sz="2000">
                <a:latin typeface="Times-Roman" charset="0"/>
              </a:rPr>
              <a:t> = (5</a:t>
            </a:r>
            <a:r>
              <a:rPr lang="en-US" sz="2000" baseline="30000">
                <a:latin typeface="Times-Roman" charset="0"/>
              </a:rPr>
              <a:t>10</a:t>
            </a:r>
            <a:r>
              <a:rPr lang="en-US" sz="2000">
                <a:latin typeface="Times-Roman" charset="0"/>
              </a:rPr>
              <a:t>)</a:t>
            </a:r>
            <a:r>
              <a:rPr lang="en-US" sz="2000" baseline="30000">
                <a:latin typeface="Times-Roman" charset="0"/>
              </a:rPr>
              <a:t>2</a:t>
            </a:r>
            <a:r>
              <a:rPr lang="en-US" sz="2000">
                <a:latin typeface="Times-Roman" charset="0"/>
              </a:rPr>
              <a:t> = 30</a:t>
            </a:r>
            <a:r>
              <a:rPr lang="en-US" sz="2000" baseline="30000">
                <a:latin typeface="Times-Roman" charset="0"/>
              </a:rPr>
              <a:t>2</a:t>
            </a:r>
            <a:r>
              <a:rPr lang="en-US" sz="2000">
                <a:latin typeface="Times-Roman" charset="0"/>
              </a:rPr>
              <a:t> = 900 = 25 mod 35</a:t>
            </a:r>
          </a:p>
          <a:p>
            <a:pPr marL="533400" indent="-533400"/>
            <a:r>
              <a:rPr lang="en-US"/>
              <a:t>No huge numbers and it’s efficient!</a:t>
            </a:r>
          </a:p>
        </p:txBody>
      </p:sp>
      <p:sp>
        <p:nvSpPr>
          <p:cNvPr id="1351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FD493AB4-62AB-D144-AF8F-FEE35749BD3E}" type="slidenum">
              <a:rPr lang="en-US" smtClean="0">
                <a:latin typeface="Times New Roman" charset="0"/>
              </a:rPr>
              <a:pPr/>
              <a:t>17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More Efficient RSA (2)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752600"/>
            <a:ext cx="8153400" cy="42672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Use </a:t>
            </a:r>
            <a:r>
              <a:rPr lang="en-US" b="1" dirty="0" err="1">
                <a:solidFill>
                  <a:schemeClr val="hlink"/>
                </a:solidFill>
                <a:latin typeface="Times-Roman" charset="0"/>
              </a:rPr>
              <a:t>e</a:t>
            </a:r>
            <a:r>
              <a:rPr lang="en-US" b="1" dirty="0">
                <a:solidFill>
                  <a:schemeClr val="hlink"/>
                </a:solidFill>
                <a:latin typeface="Times-Roman" charset="0"/>
              </a:rPr>
              <a:t> = 3</a:t>
            </a:r>
            <a:r>
              <a:rPr lang="en-US" dirty="0"/>
              <a:t> for all users (but not same </a:t>
            </a:r>
            <a:r>
              <a:rPr lang="en-US" dirty="0">
                <a:latin typeface="Times-Roman" charset="0"/>
              </a:rPr>
              <a:t>N</a:t>
            </a:r>
            <a:r>
              <a:rPr lang="en-US" dirty="0"/>
              <a:t> or </a:t>
            </a:r>
            <a:r>
              <a:rPr lang="en-US" dirty="0" err="1">
                <a:latin typeface="Times-Roman" charset="0"/>
              </a:rPr>
              <a:t>d</a:t>
            </a:r>
            <a:r>
              <a:rPr lang="en-US" dirty="0"/>
              <a:t>)</a:t>
            </a:r>
            <a:r>
              <a:rPr lang="en-US" dirty="0">
                <a:latin typeface="Times-Roman" charset="0"/>
              </a:rPr>
              <a:t> </a:t>
            </a:r>
          </a:p>
          <a:p>
            <a:pPr lvl="1">
              <a:spcAft>
                <a:spcPts val="600"/>
              </a:spcAft>
              <a:buFontTx/>
              <a:buChar char="+"/>
            </a:pPr>
            <a:r>
              <a:rPr lang="en-US" dirty="0"/>
              <a:t>Public key operations only require 2 multiplies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Private key operations remain expensive</a:t>
            </a:r>
          </a:p>
          <a:p>
            <a:pPr lvl="1">
              <a:spcAft>
                <a:spcPts val="600"/>
              </a:spcAft>
              <a:buFontTx/>
              <a:buChar char="-"/>
            </a:pPr>
            <a:r>
              <a:rPr lang="en-US" dirty="0"/>
              <a:t>If </a:t>
            </a:r>
            <a:r>
              <a:rPr lang="en-US" dirty="0">
                <a:latin typeface="Times-Roman" charset="0"/>
              </a:rPr>
              <a:t>M &lt; N</a:t>
            </a:r>
            <a:r>
              <a:rPr lang="en-US" baseline="30000" dirty="0">
                <a:latin typeface="Times-Roman" charset="0"/>
              </a:rPr>
              <a:t>1/3</a:t>
            </a:r>
            <a:r>
              <a:rPr lang="en-US" dirty="0"/>
              <a:t> then </a:t>
            </a:r>
            <a:r>
              <a:rPr lang="en-US" dirty="0">
                <a:latin typeface="Times-Roman" charset="0"/>
              </a:rPr>
              <a:t>C = M</a:t>
            </a:r>
            <a:r>
              <a:rPr lang="en-US" baseline="30000" dirty="0">
                <a:latin typeface="Times-Roman" charset="0"/>
              </a:rPr>
              <a:t>e</a:t>
            </a:r>
            <a:r>
              <a:rPr lang="en-US" dirty="0">
                <a:latin typeface="Times-Roman" charset="0"/>
              </a:rPr>
              <a:t> = M</a:t>
            </a:r>
            <a:r>
              <a:rPr lang="en-US" baseline="30000" dirty="0">
                <a:latin typeface="Times-Roman" charset="0"/>
              </a:rPr>
              <a:t>3</a:t>
            </a:r>
            <a:r>
              <a:rPr lang="en-US" dirty="0"/>
              <a:t> and </a:t>
            </a:r>
            <a:r>
              <a:rPr lang="en-US" b="1" dirty="0">
                <a:solidFill>
                  <a:schemeClr val="hlink"/>
                </a:solidFill>
              </a:rPr>
              <a:t>cube root attack</a:t>
            </a:r>
            <a:endParaRPr lang="en-US" dirty="0"/>
          </a:p>
          <a:p>
            <a:pPr lvl="1">
              <a:spcAft>
                <a:spcPts val="600"/>
              </a:spcAft>
              <a:buFontTx/>
              <a:buChar char="-"/>
            </a:pPr>
            <a:r>
              <a:rPr lang="en-US" dirty="0"/>
              <a:t>For any </a:t>
            </a:r>
            <a:r>
              <a:rPr lang="en-US" dirty="0">
                <a:latin typeface="Times-Roman" charset="0"/>
              </a:rPr>
              <a:t>M</a:t>
            </a:r>
            <a:r>
              <a:rPr lang="en-US" dirty="0"/>
              <a:t>, if </a:t>
            </a:r>
            <a:r>
              <a:rPr lang="en-US" dirty="0">
                <a:latin typeface="Times-Roman" charset="0"/>
              </a:rPr>
              <a:t>C</a:t>
            </a:r>
            <a:r>
              <a:rPr lang="en-US" baseline="-25000" dirty="0">
                <a:latin typeface="Times-Roman" charset="0"/>
              </a:rPr>
              <a:t>1</a:t>
            </a:r>
            <a:r>
              <a:rPr lang="en-US" dirty="0">
                <a:latin typeface="Times-Roman" charset="0"/>
              </a:rPr>
              <a:t>, C</a:t>
            </a:r>
            <a:r>
              <a:rPr lang="en-US" baseline="-25000" dirty="0">
                <a:latin typeface="Times-Roman" charset="0"/>
              </a:rPr>
              <a:t>2</a:t>
            </a:r>
            <a:r>
              <a:rPr lang="en-US" dirty="0">
                <a:latin typeface="Times-Roman" charset="0"/>
              </a:rPr>
              <a:t>, C</a:t>
            </a:r>
            <a:r>
              <a:rPr lang="en-US" baseline="-25000" dirty="0">
                <a:latin typeface="Times-Roman" charset="0"/>
              </a:rPr>
              <a:t>3</a:t>
            </a:r>
            <a:r>
              <a:rPr lang="en-US" dirty="0"/>
              <a:t> sent to 3 users, cube root attack works (uses Chinese Remainder Theorem)</a:t>
            </a:r>
          </a:p>
          <a:p>
            <a:pPr>
              <a:spcAft>
                <a:spcPts val="600"/>
              </a:spcAft>
            </a:pPr>
            <a:r>
              <a:rPr lang="en-US" dirty="0"/>
              <a:t>Can prevent cube root attack by padding message with random bits</a:t>
            </a:r>
          </a:p>
          <a:p>
            <a:pPr>
              <a:spcAft>
                <a:spcPts val="600"/>
              </a:spcAft>
            </a:pPr>
            <a:r>
              <a:rPr lang="en-US" dirty="0"/>
              <a:t>Note:</a:t>
            </a:r>
            <a:r>
              <a:rPr lang="en-US" dirty="0">
                <a:latin typeface="Times-Roman" charset="0"/>
              </a:rPr>
              <a:t> </a:t>
            </a:r>
            <a:r>
              <a:rPr lang="en-US" dirty="0" err="1">
                <a:latin typeface="Times-Roman" charset="0"/>
              </a:rPr>
              <a:t>e</a:t>
            </a:r>
            <a:r>
              <a:rPr lang="en-US" dirty="0">
                <a:latin typeface="Times-Roman" charset="0"/>
              </a:rPr>
              <a:t> = 2</a:t>
            </a:r>
            <a:r>
              <a:rPr lang="en-US" baseline="30000" dirty="0">
                <a:latin typeface="Times-Roman" charset="0"/>
              </a:rPr>
              <a:t>16</a:t>
            </a:r>
            <a:r>
              <a:rPr lang="en-US" dirty="0">
                <a:latin typeface="Times-Roman" charset="0"/>
              </a:rPr>
              <a:t> + 1</a:t>
            </a:r>
            <a:r>
              <a:rPr lang="en-US" dirty="0"/>
              <a:t> also used (“better” than </a:t>
            </a:r>
            <a:r>
              <a:rPr lang="en-US" dirty="0" err="1">
                <a:latin typeface="Times-Roman" charset="0"/>
              </a:rPr>
              <a:t>e</a:t>
            </a:r>
            <a:r>
              <a:rPr lang="en-US" dirty="0">
                <a:latin typeface="Times-Roman" charset="0"/>
              </a:rPr>
              <a:t> = 3</a:t>
            </a:r>
            <a:r>
              <a:rPr lang="en-US" dirty="0"/>
              <a:t>)</a:t>
            </a:r>
            <a:endParaRPr lang="en-US" dirty="0">
              <a:latin typeface="Times-Roman" charset="0"/>
            </a:endParaRPr>
          </a:p>
        </p:txBody>
      </p:sp>
      <p:sp>
        <p:nvSpPr>
          <p:cNvPr id="1361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9CC7B845-0129-6042-9982-892383FA3096}" type="slidenum">
              <a:rPr lang="en-US" smtClean="0">
                <a:latin typeface="Times New Roman" charset="0"/>
              </a:rPr>
              <a:pPr/>
              <a:t>18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0574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Diffie-Hellman</a:t>
            </a:r>
          </a:p>
        </p:txBody>
      </p:sp>
      <p:sp>
        <p:nvSpPr>
          <p:cNvPr id="1372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5B2B72FD-DE2C-AB4B-AB66-C030AC796EF0}" type="slidenum">
              <a:rPr lang="en-US" smtClean="0">
                <a:latin typeface="Times New Roman" charset="0"/>
              </a:rPr>
              <a:pPr/>
              <a:t>19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Public Key Cryptography</a:t>
            </a:r>
          </a:p>
        </p:txBody>
      </p:sp>
      <p:sp>
        <p:nvSpPr>
          <p:cNvPr id="119812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828800"/>
            <a:ext cx="8153400" cy="4191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Two keys, one to encrypt, another to decrypt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Alice uses Bob’s </a:t>
            </a:r>
            <a:r>
              <a:rPr lang="en-US" b="1" dirty="0">
                <a:solidFill>
                  <a:schemeClr val="accent2"/>
                </a:solidFill>
              </a:rPr>
              <a:t>public key</a:t>
            </a:r>
            <a:r>
              <a:rPr lang="en-US" dirty="0"/>
              <a:t> to encrypt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Only Bob’s</a:t>
            </a:r>
            <a:r>
              <a:rPr lang="en-US" b="1" dirty="0">
                <a:solidFill>
                  <a:schemeClr val="accent2"/>
                </a:solidFill>
              </a:rPr>
              <a:t> private key</a:t>
            </a:r>
            <a:r>
              <a:rPr lang="en-US" dirty="0"/>
              <a:t> decrypts the message</a:t>
            </a:r>
          </a:p>
          <a:p>
            <a:pPr>
              <a:spcAft>
                <a:spcPts val="600"/>
              </a:spcAft>
            </a:pPr>
            <a:r>
              <a:rPr lang="en-US" dirty="0"/>
              <a:t>Based on “trap door, one way function”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“One way” means easy to compute in one direction, but hard to compute in other direction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Example: Given 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/>
              <a:t> and </a:t>
            </a:r>
            <a:r>
              <a:rPr lang="en-US" dirty="0" err="1">
                <a:latin typeface="Times-Roman" charset="0"/>
              </a:rPr>
              <a:t>q</a:t>
            </a:r>
            <a:r>
              <a:rPr lang="en-US" dirty="0"/>
              <a:t>, product </a:t>
            </a:r>
            <a:r>
              <a:rPr lang="en-US" dirty="0">
                <a:latin typeface="Times-Roman" charset="0"/>
              </a:rPr>
              <a:t>N = </a:t>
            </a:r>
            <a:r>
              <a:rPr lang="en-US" dirty="0" err="1">
                <a:latin typeface="Times-Roman" charset="0"/>
              </a:rPr>
              <a:t>pq</a:t>
            </a:r>
            <a:r>
              <a:rPr lang="en-US" dirty="0"/>
              <a:t> easy to compute, but hard to find 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/>
              <a:t> and </a:t>
            </a:r>
            <a:r>
              <a:rPr lang="en-US" dirty="0" err="1">
                <a:latin typeface="Times-Roman" charset="0"/>
              </a:rPr>
              <a:t>q</a:t>
            </a:r>
            <a:r>
              <a:rPr lang="en-US" dirty="0">
                <a:latin typeface="Times-Roman" charset="0"/>
              </a:rPr>
              <a:t> </a:t>
            </a:r>
            <a:r>
              <a:rPr lang="en-US" dirty="0"/>
              <a:t>from </a:t>
            </a:r>
            <a:r>
              <a:rPr lang="en-US" dirty="0">
                <a:latin typeface="Times-Roman" charset="0"/>
              </a:rPr>
              <a:t>N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“Trap door” is used when creating key pairs</a:t>
            </a:r>
          </a:p>
        </p:txBody>
      </p:sp>
      <p:sp>
        <p:nvSpPr>
          <p:cNvPr id="1198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8E11EB8C-6A06-D144-8305-CFBB997363D0}" type="slidenum">
              <a:rPr lang="en-US" smtClean="0">
                <a:latin typeface="Times New Roman" charset="0"/>
              </a:rPr>
              <a:pPr/>
              <a:t>2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609600"/>
            <a:ext cx="7924800" cy="1143000"/>
          </a:xfrm>
        </p:spPr>
        <p:txBody>
          <a:bodyPr/>
          <a:lstStyle/>
          <a:p>
            <a:pPr eaLnBrk="1" hangingPunct="1"/>
            <a:r>
              <a:rPr lang="en-US" dirty="0" err="1"/>
              <a:t>Diffie</a:t>
            </a:r>
            <a:r>
              <a:rPr lang="en-US" dirty="0"/>
              <a:t>-Hellman Key Exchange</a:t>
            </a:r>
          </a:p>
        </p:txBody>
      </p:sp>
      <p:sp>
        <p:nvSpPr>
          <p:cNvPr id="138244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8288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Invented by Williamson (GCHQ) and, independently, by D and H (Stanford)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A “key exchange” algorithm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Used to establish a shared symmetric key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i="1" dirty="0"/>
              <a:t>Not</a:t>
            </a:r>
            <a:r>
              <a:rPr lang="en-US" dirty="0"/>
              <a:t> for encrypting or signing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Based on </a:t>
            </a:r>
            <a:r>
              <a:rPr lang="en-US" b="1" dirty="0">
                <a:solidFill>
                  <a:schemeClr val="hlink"/>
                </a:solidFill>
              </a:rPr>
              <a:t>discrete log</a:t>
            </a:r>
            <a:r>
              <a:rPr lang="en-US" dirty="0"/>
              <a:t> problem 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>
                <a:solidFill>
                  <a:schemeClr val="hlink"/>
                </a:solidFill>
              </a:rPr>
              <a:t>Given:</a:t>
            </a:r>
            <a:r>
              <a:rPr lang="en-US" dirty="0"/>
              <a:t>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dirty="0">
                <a:latin typeface="Times-Roman" charset="0"/>
              </a:rPr>
              <a:t>, 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>
                <a:latin typeface="Times-Roman" charset="0"/>
              </a:rPr>
              <a:t>, </a:t>
            </a:r>
            <a:r>
              <a:rPr lang="en-US" dirty="0"/>
              <a:t>and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baseline="30000" dirty="0" err="1">
                <a:latin typeface="Times-Roman" charset="0"/>
              </a:rPr>
              <a:t>k</a:t>
            </a:r>
            <a:r>
              <a:rPr lang="en-US" dirty="0">
                <a:latin typeface="Times-Roman" charset="0"/>
              </a:rPr>
              <a:t> mod </a:t>
            </a:r>
            <a:r>
              <a:rPr lang="en-US" dirty="0" err="1">
                <a:latin typeface="Times-Roman" charset="0"/>
              </a:rPr>
              <a:t>p</a:t>
            </a: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b="1" dirty="0">
                <a:solidFill>
                  <a:schemeClr val="hlink"/>
                </a:solidFill>
              </a:rPr>
              <a:t>Find:</a:t>
            </a:r>
            <a:r>
              <a:rPr lang="en-US" dirty="0"/>
              <a:t> exponent </a:t>
            </a:r>
            <a:r>
              <a:rPr lang="en-US" dirty="0" err="1">
                <a:latin typeface="Times-Roman" charset="0"/>
              </a:rPr>
              <a:t>k</a:t>
            </a:r>
            <a:endParaRPr lang="en-US" dirty="0">
              <a:latin typeface="Times-Roman" charset="0"/>
            </a:endParaRPr>
          </a:p>
        </p:txBody>
      </p:sp>
      <p:sp>
        <p:nvSpPr>
          <p:cNvPr id="1382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1F6462A1-B021-7641-9D46-C8D10431E1B5}" type="slidenum">
              <a:rPr lang="en-US" smtClean="0">
                <a:latin typeface="Times New Roman" charset="0"/>
              </a:rPr>
              <a:pPr/>
              <a:t>20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Diffie-Hellman</a:t>
            </a:r>
          </a:p>
        </p:txBody>
      </p:sp>
      <p:sp>
        <p:nvSpPr>
          <p:cNvPr id="141316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524000"/>
            <a:ext cx="8077200" cy="106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chemeClr val="hlink"/>
                </a:solidFill>
              </a:rPr>
              <a:t>Public:</a:t>
            </a:r>
            <a:r>
              <a:rPr lang="en-US" dirty="0"/>
              <a:t>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dirty="0"/>
              <a:t> and </a:t>
            </a:r>
            <a:r>
              <a:rPr lang="en-US" dirty="0" err="1">
                <a:latin typeface="Times-Roman" charset="0"/>
              </a:rPr>
              <a:t>p</a:t>
            </a: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chemeClr val="hlink"/>
                </a:solidFill>
              </a:rPr>
              <a:t>Private:</a:t>
            </a:r>
            <a:r>
              <a:rPr lang="en-US" dirty="0"/>
              <a:t> Alice’s exponent </a:t>
            </a:r>
            <a:r>
              <a:rPr lang="en-US" dirty="0">
                <a:latin typeface="Times-Roman" charset="0"/>
              </a:rPr>
              <a:t>a</a:t>
            </a:r>
            <a:r>
              <a:rPr lang="en-US" dirty="0"/>
              <a:t>, Bob’s exponent </a:t>
            </a:r>
            <a:r>
              <a:rPr lang="en-US" dirty="0" err="1">
                <a:latin typeface="Times-Roman" charset="0"/>
              </a:rPr>
              <a:t>b</a:t>
            </a:r>
            <a:endParaRPr lang="en-US" dirty="0"/>
          </a:p>
        </p:txBody>
      </p:sp>
      <p:sp>
        <p:nvSpPr>
          <p:cNvPr id="14131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 Part 1 </a:t>
            </a:r>
            <a:r>
              <a:rPr lang="en-US" dirty="0">
                <a:sym typeface="Symbol" charset="2"/>
              </a:rPr>
              <a:t></a:t>
            </a:r>
            <a:r>
              <a:rPr lang="en-US" dirty="0"/>
              <a:t> Cryptography                                                                                                     </a:t>
            </a:r>
            <a:fld id="{DD501C45-3713-DC4C-AE00-F583FEA470F3}" type="slidenum">
              <a:rPr lang="en-US" smtClean="0">
                <a:latin typeface="Times New Roman" charset="0"/>
              </a:rPr>
              <a:pPr/>
              <a:t>21</a:t>
            </a:fld>
            <a:endParaRPr lang="en-US" dirty="0">
              <a:latin typeface="Times New Roman" charset="0"/>
            </a:endParaRPr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 flipV="1">
            <a:off x="3505200" y="3343275"/>
            <a:ext cx="4648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 flipH="1">
            <a:off x="3429000" y="3886200"/>
            <a:ext cx="4648200" cy="142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319" name="Rectangle 8"/>
          <p:cNvSpPr>
            <a:spLocks noChangeArrowheads="1"/>
          </p:cNvSpPr>
          <p:nvPr/>
        </p:nvSpPr>
        <p:spPr bwMode="auto">
          <a:xfrm>
            <a:off x="2324101" y="4233863"/>
            <a:ext cx="8851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Alice, </a:t>
            </a:r>
            <a:r>
              <a:rPr lang="en-US">
                <a:latin typeface="Courier" charset="0"/>
              </a:rPr>
              <a:t>a</a:t>
            </a:r>
            <a:endParaRPr lang="en-US"/>
          </a:p>
        </p:txBody>
      </p:sp>
      <p:sp>
        <p:nvSpPr>
          <p:cNvPr id="141320" name="Rectangle 9"/>
          <p:cNvSpPr>
            <a:spLocks noChangeArrowheads="1"/>
          </p:cNvSpPr>
          <p:nvPr/>
        </p:nvSpPr>
        <p:spPr bwMode="auto">
          <a:xfrm>
            <a:off x="8305801" y="4233863"/>
            <a:ext cx="8018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Bob, </a:t>
            </a:r>
            <a:r>
              <a:rPr lang="en-US">
                <a:latin typeface="Courier" charset="0"/>
              </a:rPr>
              <a:t>b</a:t>
            </a:r>
            <a:endParaRPr lang="en-US"/>
          </a:p>
        </p:txBody>
      </p:sp>
      <p:sp>
        <p:nvSpPr>
          <p:cNvPr id="130059" name="Rectangle 11"/>
          <p:cNvSpPr>
            <a:spLocks noChangeArrowheads="1"/>
          </p:cNvSpPr>
          <p:nvPr/>
        </p:nvSpPr>
        <p:spPr bwMode="auto">
          <a:xfrm>
            <a:off x="4926014" y="2846388"/>
            <a:ext cx="10102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-Roman" charset="0"/>
              </a:rPr>
              <a:t>g</a:t>
            </a:r>
            <a:r>
              <a:rPr lang="en-US" baseline="30000">
                <a:latin typeface="Times-Roman" charset="0"/>
              </a:rPr>
              <a:t>a</a:t>
            </a:r>
            <a:r>
              <a:rPr lang="en-US">
                <a:latin typeface="Times-Roman" charset="0"/>
              </a:rPr>
              <a:t> mod p</a:t>
            </a:r>
            <a:endParaRPr lang="en-US"/>
          </a:p>
        </p:txBody>
      </p:sp>
      <p:sp>
        <p:nvSpPr>
          <p:cNvPr id="130060" name="Rectangle 12"/>
          <p:cNvSpPr>
            <a:spLocks noChangeArrowheads="1"/>
          </p:cNvSpPr>
          <p:nvPr/>
        </p:nvSpPr>
        <p:spPr bwMode="auto">
          <a:xfrm>
            <a:off x="4926014" y="3429000"/>
            <a:ext cx="10182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-Roman" charset="0"/>
              </a:rPr>
              <a:t>g</a:t>
            </a:r>
            <a:r>
              <a:rPr lang="en-US" baseline="30000">
                <a:latin typeface="Times-Roman" charset="0"/>
              </a:rPr>
              <a:t>b</a:t>
            </a:r>
            <a:r>
              <a:rPr lang="en-US">
                <a:latin typeface="Times-Roman" charset="0"/>
              </a:rPr>
              <a:t> mod p</a:t>
            </a:r>
            <a:endParaRPr lang="en-US"/>
          </a:p>
        </p:txBody>
      </p:sp>
      <p:sp>
        <p:nvSpPr>
          <p:cNvPr id="130067" name="Rectangle 19"/>
          <p:cNvSpPr>
            <a:spLocks noChangeArrowheads="1"/>
          </p:cNvSpPr>
          <p:nvPr/>
        </p:nvSpPr>
        <p:spPr bwMode="auto">
          <a:xfrm>
            <a:off x="2209800" y="4724400"/>
            <a:ext cx="8001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75000"/>
              <a:buFont typeface="Wingdings" charset="2"/>
              <a:buChar char="q"/>
            </a:pPr>
            <a:r>
              <a:rPr lang="en-US" sz="2800" dirty="0"/>
              <a:t>Alice computes </a:t>
            </a:r>
            <a:r>
              <a:rPr lang="en-US" sz="2800" dirty="0">
                <a:latin typeface="Times-Roman" charset="0"/>
              </a:rPr>
              <a:t>(</a:t>
            </a:r>
            <a:r>
              <a:rPr lang="en-US" sz="2800" dirty="0" err="1">
                <a:latin typeface="Times-Roman" charset="0"/>
              </a:rPr>
              <a:t>g</a:t>
            </a:r>
            <a:r>
              <a:rPr lang="en-US" sz="2800" baseline="30000" dirty="0" err="1">
                <a:latin typeface="Times-Roman" charset="0"/>
              </a:rPr>
              <a:t>b</a:t>
            </a:r>
            <a:r>
              <a:rPr lang="en-US" sz="2800" dirty="0" err="1">
                <a:latin typeface="Times-Roman" charset="0"/>
              </a:rPr>
              <a:t>)</a:t>
            </a:r>
            <a:r>
              <a:rPr lang="en-US" sz="2800" baseline="30000" dirty="0" err="1">
                <a:latin typeface="Times-Roman" charset="0"/>
              </a:rPr>
              <a:t>a</a:t>
            </a:r>
            <a:r>
              <a:rPr lang="en-US" sz="2800" dirty="0">
                <a:latin typeface="Times-Roman" charset="0"/>
              </a:rPr>
              <a:t> = </a:t>
            </a:r>
            <a:r>
              <a:rPr lang="en-US" sz="2800" dirty="0" err="1">
                <a:latin typeface="Times-Roman" charset="0"/>
              </a:rPr>
              <a:t>g</a:t>
            </a:r>
            <a:r>
              <a:rPr lang="en-US" sz="2800" baseline="30000" dirty="0" err="1">
                <a:latin typeface="Times-Roman" charset="0"/>
              </a:rPr>
              <a:t>ba</a:t>
            </a:r>
            <a:r>
              <a:rPr lang="en-US" sz="2800" dirty="0"/>
              <a:t> </a:t>
            </a:r>
            <a:r>
              <a:rPr lang="en-US" sz="2800" dirty="0">
                <a:latin typeface="Times-Roman" charset="0"/>
              </a:rPr>
              <a:t>= g</a:t>
            </a:r>
            <a:r>
              <a:rPr lang="en-US" sz="2800" baseline="30000" dirty="0">
                <a:latin typeface="Times-Roman" charset="0"/>
              </a:rPr>
              <a:t>ab</a:t>
            </a:r>
            <a:r>
              <a:rPr lang="en-US" sz="2800" dirty="0">
                <a:latin typeface="Times-Roman" charset="0"/>
              </a:rPr>
              <a:t> mod </a:t>
            </a:r>
            <a:r>
              <a:rPr lang="en-US" sz="2800" dirty="0" err="1">
                <a:latin typeface="Times-Roman" charset="0"/>
              </a:rPr>
              <a:t>p</a:t>
            </a:r>
            <a:r>
              <a:rPr lang="en-US" sz="2800" dirty="0"/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75000"/>
              <a:buFont typeface="Wingdings" charset="2"/>
              <a:buChar char="q"/>
            </a:pPr>
            <a:r>
              <a:rPr lang="en-US" sz="2800" dirty="0"/>
              <a:t>Bob computes </a:t>
            </a:r>
            <a:r>
              <a:rPr lang="en-US" sz="2800" dirty="0">
                <a:latin typeface="Times-Roman" charset="0"/>
              </a:rPr>
              <a:t>(</a:t>
            </a:r>
            <a:r>
              <a:rPr lang="en-US" sz="2800" dirty="0" err="1">
                <a:latin typeface="Times-Roman" charset="0"/>
              </a:rPr>
              <a:t>g</a:t>
            </a:r>
            <a:r>
              <a:rPr lang="en-US" sz="2800" baseline="30000" dirty="0" err="1">
                <a:latin typeface="Times-Roman" charset="0"/>
              </a:rPr>
              <a:t>a</a:t>
            </a:r>
            <a:r>
              <a:rPr lang="en-US" sz="2800" dirty="0" err="1">
                <a:latin typeface="Times-Roman" charset="0"/>
              </a:rPr>
              <a:t>)</a:t>
            </a:r>
            <a:r>
              <a:rPr lang="en-US" sz="2800" baseline="30000" dirty="0" err="1">
                <a:latin typeface="Times-Roman" charset="0"/>
              </a:rPr>
              <a:t>b</a:t>
            </a:r>
            <a:r>
              <a:rPr lang="en-US" sz="2800" dirty="0">
                <a:latin typeface="Times-Roman" charset="0"/>
              </a:rPr>
              <a:t> = g</a:t>
            </a:r>
            <a:r>
              <a:rPr lang="en-US" sz="2800" baseline="30000" dirty="0">
                <a:latin typeface="Times-Roman" charset="0"/>
              </a:rPr>
              <a:t>ab</a:t>
            </a:r>
            <a:r>
              <a:rPr lang="en-US" sz="2800" dirty="0">
                <a:latin typeface="Times-Roman" charset="0"/>
              </a:rPr>
              <a:t> mod </a:t>
            </a:r>
            <a:r>
              <a:rPr lang="en-US" sz="2800" dirty="0" err="1">
                <a:latin typeface="Times-Roman" charset="0"/>
              </a:rPr>
              <a:t>p</a:t>
            </a:r>
            <a:endParaRPr lang="en-US" sz="2800" dirty="0">
              <a:latin typeface="Times-Roman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75000"/>
              <a:buFont typeface="Wingdings" charset="2"/>
              <a:buChar char="q"/>
            </a:pPr>
            <a:r>
              <a:rPr lang="en-US" sz="2800" dirty="0"/>
              <a:t>They can use </a:t>
            </a:r>
            <a:r>
              <a:rPr lang="en-US" sz="2800" dirty="0">
                <a:latin typeface="Times-Roman" charset="0"/>
              </a:rPr>
              <a:t>K = g</a:t>
            </a:r>
            <a:r>
              <a:rPr lang="en-US" sz="2800" baseline="30000" dirty="0">
                <a:latin typeface="Times-Roman" charset="0"/>
              </a:rPr>
              <a:t>ab</a:t>
            </a:r>
            <a:r>
              <a:rPr lang="en-US" sz="2800" dirty="0">
                <a:latin typeface="Times-Roman" charset="0"/>
              </a:rPr>
              <a:t> mod </a:t>
            </a:r>
            <a:r>
              <a:rPr lang="en-US" sz="2800" dirty="0" err="1">
                <a:latin typeface="Times-Roman" charset="0"/>
              </a:rPr>
              <a:t>p</a:t>
            </a:r>
            <a:r>
              <a:rPr lang="en-US" sz="2800" dirty="0"/>
              <a:t> as symmetric key </a:t>
            </a:r>
          </a:p>
        </p:txBody>
      </p:sp>
      <p:pic>
        <p:nvPicPr>
          <p:cNvPr id="141324" name="Picture 20" descr="alice3Rev.tiff                                                 0010273EMacintosh HD                   BC93A1CC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06650" y="2667001"/>
            <a:ext cx="94615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5" name="Picture 21" descr="rabbit3.tiff                                                   0010273EMacintosh HD                   BC93A1CC: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05801" y="2590800"/>
            <a:ext cx="1076325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00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4" grpId="0" animBg="1"/>
      <p:bldP spid="130055" grpId="0" animBg="1"/>
      <p:bldP spid="130059" grpId="0" autoUpdateAnimBg="0"/>
      <p:bldP spid="130060" grpId="0" autoUpdateAnimBg="0"/>
      <p:bldP spid="13006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Diffie</a:t>
            </a:r>
            <a:r>
              <a:rPr lang="en-US" dirty="0"/>
              <a:t>-Hellman</a:t>
            </a:r>
          </a:p>
        </p:txBody>
      </p:sp>
      <p:sp>
        <p:nvSpPr>
          <p:cNvPr id="139268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828800"/>
            <a:ext cx="8153400" cy="41910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dirty="0"/>
              <a:t>Let 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/>
              <a:t> be prime, let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dirty="0"/>
              <a:t> be a </a:t>
            </a:r>
            <a:r>
              <a:rPr lang="en-US" b="1" dirty="0">
                <a:solidFill>
                  <a:schemeClr val="hlink"/>
                </a:solidFill>
              </a:rPr>
              <a:t>generator</a:t>
            </a:r>
            <a:r>
              <a:rPr lang="en-US" dirty="0"/>
              <a:t>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For any </a:t>
            </a:r>
            <a:r>
              <a:rPr lang="en-US" dirty="0">
                <a:latin typeface="Times-Roman" charset="0"/>
              </a:rPr>
              <a:t>x</a:t>
            </a:r>
            <a:r>
              <a:rPr lang="en-US" dirty="0"/>
              <a:t> </a:t>
            </a:r>
            <a:r>
              <a:rPr lang="en-US" dirty="0">
                <a:sym typeface="Symbol" charset="2"/>
              </a:rPr>
              <a:t>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{1,2,…,p-1}</a:t>
            </a:r>
            <a:r>
              <a:rPr lang="en-US" dirty="0"/>
              <a:t> there is </a:t>
            </a:r>
            <a:r>
              <a:rPr lang="en-US" i="1" dirty="0">
                <a:latin typeface="Times-Roman" charset="0"/>
              </a:rPr>
              <a:t>n</a:t>
            </a:r>
            <a:r>
              <a:rPr lang="en-US" dirty="0">
                <a:latin typeface="Times-Roman" charset="0"/>
              </a:rPr>
              <a:t>   </a:t>
            </a:r>
            <a:r>
              <a:rPr lang="en-US" dirty="0"/>
              <a:t> </a:t>
            </a:r>
            <a:r>
              <a:rPr lang="en-US" dirty="0" err="1"/>
              <a:t>s.t.</a:t>
            </a:r>
            <a:r>
              <a:rPr lang="en-US" dirty="0"/>
              <a:t>      </a:t>
            </a:r>
            <a:r>
              <a:rPr lang="en-US" dirty="0">
                <a:latin typeface="Times-Roman" charset="0"/>
              </a:rPr>
              <a:t>x =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baseline="30000" dirty="0" err="1">
                <a:latin typeface="Times-Roman" charset="0"/>
              </a:rPr>
              <a:t>n</a:t>
            </a:r>
            <a:r>
              <a:rPr lang="en-US" dirty="0">
                <a:latin typeface="Times-Roman" charset="0"/>
              </a:rPr>
              <a:t> mod p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Alice selects her private value </a:t>
            </a:r>
            <a:r>
              <a:rPr lang="en-US" dirty="0">
                <a:latin typeface="Times-Roman" charset="0"/>
              </a:rPr>
              <a:t>a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Bob selects his private value </a:t>
            </a:r>
            <a:r>
              <a:rPr lang="en-US" dirty="0" err="1">
                <a:latin typeface="Times-Roman" charset="0"/>
              </a:rPr>
              <a:t>b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Alice sends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baseline="30000" dirty="0" err="1">
                <a:latin typeface="Times-Roman" charset="0"/>
              </a:rPr>
              <a:t>a</a:t>
            </a:r>
            <a:r>
              <a:rPr lang="en-US" dirty="0">
                <a:latin typeface="Times-Roman" charset="0"/>
              </a:rPr>
              <a:t> mod 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/>
              <a:t> to Bob</a:t>
            </a:r>
          </a:p>
          <a:p>
            <a:pPr>
              <a:spcAft>
                <a:spcPts val="600"/>
              </a:spcAft>
            </a:pPr>
            <a:r>
              <a:rPr lang="en-US" dirty="0"/>
              <a:t>Bob sends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baseline="30000" dirty="0" err="1">
                <a:latin typeface="Times-Roman" charset="0"/>
              </a:rPr>
              <a:t>b</a:t>
            </a:r>
            <a:r>
              <a:rPr lang="en-US" dirty="0">
                <a:latin typeface="Times-Roman" charset="0"/>
              </a:rPr>
              <a:t> mod 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/>
              <a:t> to Alice</a:t>
            </a:r>
          </a:p>
          <a:p>
            <a:pPr>
              <a:spcAft>
                <a:spcPts val="600"/>
              </a:spcAft>
            </a:pPr>
            <a:r>
              <a:rPr lang="en-US" dirty="0"/>
              <a:t>Both compute shared secret,</a:t>
            </a:r>
            <a:r>
              <a:rPr lang="en-US" b="1" dirty="0"/>
              <a:t> </a:t>
            </a:r>
            <a:r>
              <a:rPr lang="en-US" b="1" dirty="0">
                <a:latin typeface="Times-Roman" charset="0"/>
              </a:rPr>
              <a:t>g</a:t>
            </a:r>
            <a:r>
              <a:rPr lang="en-US" b="1" baseline="30000" dirty="0">
                <a:latin typeface="Times-Roman" charset="0"/>
              </a:rPr>
              <a:t>ab</a:t>
            </a:r>
            <a:r>
              <a:rPr lang="en-US" b="1" dirty="0">
                <a:latin typeface="Times-Roman" charset="0"/>
              </a:rPr>
              <a:t> mod </a:t>
            </a:r>
            <a:r>
              <a:rPr lang="en-US" b="1" dirty="0" err="1">
                <a:latin typeface="Times-Roman" charset="0"/>
              </a:rPr>
              <a:t>p</a:t>
            </a:r>
            <a:endParaRPr lang="en-US" b="1" dirty="0">
              <a:latin typeface="Times-Roman" charset="0"/>
            </a:endParaRPr>
          </a:p>
          <a:p>
            <a:pPr>
              <a:spcAft>
                <a:spcPts val="600"/>
              </a:spcAft>
            </a:pPr>
            <a:r>
              <a:rPr lang="en-US" dirty="0"/>
              <a:t>Shared secret can be used as symmetric key</a:t>
            </a:r>
          </a:p>
        </p:txBody>
      </p:sp>
      <p:sp>
        <p:nvSpPr>
          <p:cNvPr id="1392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 Part 1 </a:t>
            </a:r>
            <a:r>
              <a:rPr lang="en-US" dirty="0">
                <a:sym typeface="Symbol" charset="2"/>
              </a:rPr>
              <a:t></a:t>
            </a:r>
            <a:r>
              <a:rPr lang="en-US" dirty="0"/>
              <a:t> Cryptography                                                                                                     </a:t>
            </a:r>
            <a:fld id="{5BCBE119-3185-5441-8A99-2801BE38C874}" type="slidenum">
              <a:rPr lang="en-US" smtClean="0">
                <a:latin typeface="Times New Roman" charset="0"/>
              </a:rPr>
              <a:pPr/>
              <a:t>22</a:t>
            </a:fld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Diffie-Hellman</a:t>
            </a:r>
          </a:p>
        </p:txBody>
      </p:sp>
      <p:sp>
        <p:nvSpPr>
          <p:cNvPr id="14029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Suppose Bob and Alice use </a:t>
            </a:r>
            <a:r>
              <a:rPr lang="en-US" dirty="0" err="1"/>
              <a:t>Diffie</a:t>
            </a:r>
            <a:r>
              <a:rPr lang="en-US" dirty="0"/>
              <a:t>-Hellman to determine symmetric key </a:t>
            </a:r>
            <a:r>
              <a:rPr lang="en-US" dirty="0">
                <a:latin typeface="Times-Roman"/>
                <a:cs typeface="Times-Roman"/>
              </a:rPr>
              <a:t>K = g</a:t>
            </a:r>
            <a:r>
              <a:rPr lang="en-US" baseline="30000" dirty="0">
                <a:latin typeface="Times-Roman"/>
                <a:cs typeface="Times-Roman"/>
              </a:rPr>
              <a:t>ab</a:t>
            </a:r>
            <a:r>
              <a:rPr lang="en-US" dirty="0">
                <a:latin typeface="Times-Roman"/>
                <a:cs typeface="Times-Roman"/>
              </a:rPr>
              <a:t> mod </a:t>
            </a:r>
            <a:r>
              <a:rPr lang="en-US" dirty="0" err="1">
                <a:latin typeface="Times-Roman"/>
                <a:cs typeface="Times-Roman"/>
              </a:rPr>
              <a:t>p</a:t>
            </a:r>
            <a:r>
              <a:rPr lang="en-US" dirty="0">
                <a:latin typeface="Times-Roman"/>
                <a:cs typeface="Times-Roman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dirty="0"/>
              <a:t>Trudy can see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baseline="30000" dirty="0" err="1">
                <a:latin typeface="Times-Roman" charset="0"/>
              </a:rPr>
              <a:t>a</a:t>
            </a:r>
            <a:r>
              <a:rPr lang="en-US" dirty="0">
                <a:latin typeface="Times-Roman" charset="0"/>
              </a:rPr>
              <a:t> mod 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/>
              <a:t> and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baseline="30000" dirty="0" err="1">
                <a:latin typeface="Times-Roman" charset="0"/>
              </a:rPr>
              <a:t>b</a:t>
            </a:r>
            <a:r>
              <a:rPr lang="en-US" dirty="0">
                <a:latin typeface="Times-Roman" charset="0"/>
              </a:rPr>
              <a:t> mod </a:t>
            </a:r>
            <a:r>
              <a:rPr lang="en-US" dirty="0" err="1">
                <a:latin typeface="Times-Roman" charset="0"/>
              </a:rPr>
              <a:t>p</a:t>
            </a:r>
            <a:endParaRPr lang="en-US" dirty="0">
              <a:latin typeface="Times-Roman" charset="0"/>
            </a:endParaRPr>
          </a:p>
          <a:p>
            <a:pPr lvl="1">
              <a:spcAft>
                <a:spcPts val="600"/>
              </a:spcAft>
            </a:pPr>
            <a:r>
              <a:rPr lang="en-US" dirty="0"/>
              <a:t>But…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baseline="30000" dirty="0" err="1">
                <a:latin typeface="Times-Roman" charset="0"/>
              </a:rPr>
              <a:t>a</a:t>
            </a:r>
            <a:r>
              <a:rPr lang="en-US" baseline="30000" dirty="0">
                <a:latin typeface="Times-Roman" charset="0"/>
              </a:rPr>
              <a:t>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baseline="30000" dirty="0" err="1">
                <a:latin typeface="Times-Roman" charset="0"/>
              </a:rPr>
              <a:t>b</a:t>
            </a:r>
            <a:r>
              <a:rPr lang="en-US" dirty="0">
                <a:latin typeface="Times-Roman" charset="0"/>
              </a:rPr>
              <a:t> mod 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>
                <a:latin typeface="Times-Roman" charset="0"/>
              </a:rPr>
              <a:t> = </a:t>
            </a:r>
            <a:r>
              <a:rPr lang="en-US" dirty="0" err="1">
                <a:latin typeface="Times-Roman" charset="0"/>
              </a:rPr>
              <a:t>g</a:t>
            </a:r>
            <a:r>
              <a:rPr lang="en-US" baseline="30000" dirty="0" err="1">
                <a:latin typeface="Times-Roman" charset="0"/>
              </a:rPr>
              <a:t>a+b</a:t>
            </a:r>
            <a:r>
              <a:rPr lang="en-US" baseline="30000" dirty="0">
                <a:latin typeface="Times-Roman" charset="0"/>
              </a:rPr>
              <a:t> </a:t>
            </a:r>
            <a:r>
              <a:rPr lang="en-US" dirty="0">
                <a:latin typeface="Times-Roman" charset="0"/>
              </a:rPr>
              <a:t>mod </a:t>
            </a:r>
            <a:r>
              <a:rPr lang="en-US" dirty="0" err="1">
                <a:latin typeface="Times-Roman" charset="0"/>
              </a:rPr>
              <a:t>p</a:t>
            </a:r>
            <a:r>
              <a:rPr lang="en-US" dirty="0">
                <a:latin typeface="Times-Roman" charset="0"/>
              </a:rPr>
              <a:t> </a:t>
            </a:r>
            <a:r>
              <a:rPr lang="en-US" dirty="0" err="1">
                <a:latin typeface="Times-Roman" charset="0"/>
                <a:sym typeface="Symbol" charset="2"/>
              </a:rPr>
              <a:t></a:t>
            </a:r>
            <a:r>
              <a:rPr lang="en-US" dirty="0">
                <a:latin typeface="Times-Roman" charset="0"/>
                <a:sym typeface="Symbol" charset="2"/>
              </a:rPr>
              <a:t> </a:t>
            </a:r>
            <a:r>
              <a:rPr lang="en-US" dirty="0">
                <a:latin typeface="Times-Roman" charset="0"/>
              </a:rPr>
              <a:t>g</a:t>
            </a:r>
            <a:r>
              <a:rPr lang="en-US" baseline="30000" dirty="0">
                <a:latin typeface="Times-Roman" charset="0"/>
              </a:rPr>
              <a:t>ab</a:t>
            </a:r>
            <a:r>
              <a:rPr lang="en-US" dirty="0">
                <a:latin typeface="Times-Roman" charset="0"/>
              </a:rPr>
              <a:t> mod </a:t>
            </a:r>
            <a:r>
              <a:rPr lang="en-US" dirty="0" err="1">
                <a:latin typeface="Times-Roman" charset="0"/>
              </a:rPr>
              <a:t>p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If Trudy can find </a:t>
            </a:r>
            <a:r>
              <a:rPr lang="en-US" dirty="0">
                <a:latin typeface="Times-Roman" charset="0"/>
              </a:rPr>
              <a:t>a</a:t>
            </a:r>
            <a:r>
              <a:rPr lang="en-US" dirty="0"/>
              <a:t> or </a:t>
            </a:r>
            <a:r>
              <a:rPr lang="en-US" dirty="0" err="1">
                <a:latin typeface="Times-Roman" charset="0"/>
              </a:rPr>
              <a:t>b</a:t>
            </a:r>
            <a:r>
              <a:rPr lang="en-US" dirty="0"/>
              <a:t>, she gets </a:t>
            </a:r>
            <a:r>
              <a:rPr lang="en-US" dirty="0">
                <a:latin typeface="Times-Roman"/>
                <a:cs typeface="Times-Roman"/>
              </a:rPr>
              <a:t>K</a:t>
            </a:r>
          </a:p>
          <a:p>
            <a:pPr>
              <a:spcAft>
                <a:spcPts val="600"/>
              </a:spcAft>
            </a:pPr>
            <a:r>
              <a:rPr lang="en-US" dirty="0"/>
              <a:t>If Trudy can solve </a:t>
            </a:r>
            <a:r>
              <a:rPr lang="en-US" b="1" dirty="0">
                <a:solidFill>
                  <a:schemeClr val="hlink"/>
                </a:solidFill>
              </a:rPr>
              <a:t>discrete log</a:t>
            </a:r>
            <a:r>
              <a:rPr lang="en-US" dirty="0"/>
              <a:t> problem, she can find </a:t>
            </a:r>
            <a:r>
              <a:rPr lang="en-US" dirty="0">
                <a:latin typeface="Times-Roman" charset="0"/>
              </a:rPr>
              <a:t>a</a:t>
            </a:r>
            <a:r>
              <a:rPr lang="en-US" dirty="0"/>
              <a:t> or </a:t>
            </a:r>
            <a:r>
              <a:rPr lang="en-US" dirty="0" err="1">
                <a:latin typeface="Times-Roman" charset="0"/>
              </a:rPr>
              <a:t>b</a:t>
            </a:r>
            <a:endParaRPr lang="en-US" dirty="0">
              <a:latin typeface="Times-Roman" charset="0"/>
            </a:endParaRPr>
          </a:p>
        </p:txBody>
      </p:sp>
      <p:sp>
        <p:nvSpPr>
          <p:cNvPr id="14029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A219A7A6-04CF-DB46-9AF9-EEAE0EBDD72E}" type="slidenum">
              <a:rPr lang="en-US" smtClean="0">
                <a:latin typeface="Times New Roman" charset="0"/>
              </a:rPr>
              <a:pPr/>
              <a:t>23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Diffie-Hellman</a:t>
            </a:r>
          </a:p>
        </p:txBody>
      </p:sp>
      <p:sp>
        <p:nvSpPr>
          <p:cNvPr id="142340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828800"/>
            <a:ext cx="7848600" cy="60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Subject to man-in-the-middle (</a:t>
            </a:r>
            <a:r>
              <a:rPr lang="en-US" dirty="0" err="1"/>
              <a:t>MiM</a:t>
            </a:r>
            <a:r>
              <a:rPr lang="en-US" dirty="0"/>
              <a:t>) attack</a:t>
            </a:r>
          </a:p>
        </p:txBody>
      </p:sp>
      <p:sp>
        <p:nvSpPr>
          <p:cNvPr id="1423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73BBCAC9-BCA9-ED48-BBF5-264276486D55}" type="slidenum">
              <a:rPr lang="en-US" smtClean="0">
                <a:latin typeface="Times New Roman" charset="0"/>
              </a:rPr>
              <a:pPr/>
              <a:t>24</a:t>
            </a:fld>
            <a:endParaRPr lang="en-US">
              <a:latin typeface="Times New Roman" charset="0"/>
            </a:endParaRPr>
          </a:p>
        </p:txBody>
      </p:sp>
      <p:sp>
        <p:nvSpPr>
          <p:cNvPr id="166918" name="Line 6"/>
          <p:cNvSpPr>
            <a:spLocks noChangeShapeType="1"/>
          </p:cNvSpPr>
          <p:nvPr/>
        </p:nvSpPr>
        <p:spPr bwMode="auto">
          <a:xfrm rot="-76729">
            <a:off x="2971800" y="3200401"/>
            <a:ext cx="2133600" cy="3651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919" name="Line 7"/>
          <p:cNvSpPr>
            <a:spLocks noChangeShapeType="1"/>
          </p:cNvSpPr>
          <p:nvPr/>
        </p:nvSpPr>
        <p:spPr bwMode="auto">
          <a:xfrm flipH="1" flipV="1">
            <a:off x="6705600" y="3810000"/>
            <a:ext cx="2438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343" name="Rectangle 8"/>
          <p:cNvSpPr>
            <a:spLocks noChangeArrowheads="1"/>
          </p:cNvSpPr>
          <p:nvPr/>
        </p:nvSpPr>
        <p:spPr bwMode="auto">
          <a:xfrm>
            <a:off x="1828801" y="4054475"/>
            <a:ext cx="8499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Alice, </a:t>
            </a:r>
            <a:r>
              <a:rPr lang="en-US">
                <a:latin typeface="Times-Roman" charset="0"/>
              </a:rPr>
              <a:t>a</a:t>
            </a:r>
            <a:endParaRPr lang="en-US"/>
          </a:p>
        </p:txBody>
      </p:sp>
      <p:sp>
        <p:nvSpPr>
          <p:cNvPr id="142344" name="Rectangle 9"/>
          <p:cNvSpPr>
            <a:spLocks noChangeArrowheads="1"/>
          </p:cNvSpPr>
          <p:nvPr/>
        </p:nvSpPr>
        <p:spPr bwMode="auto">
          <a:xfrm>
            <a:off x="9220201" y="4038600"/>
            <a:ext cx="7793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Bob, </a:t>
            </a:r>
            <a:r>
              <a:rPr lang="en-US">
                <a:latin typeface="Times-Roman" charset="0"/>
              </a:rPr>
              <a:t>b</a:t>
            </a:r>
            <a:endParaRPr lang="en-US"/>
          </a:p>
        </p:txBody>
      </p:sp>
      <p:sp>
        <p:nvSpPr>
          <p:cNvPr id="166922" name="Rectangle 10"/>
          <p:cNvSpPr>
            <a:spLocks noChangeArrowheads="1"/>
          </p:cNvSpPr>
          <p:nvPr/>
        </p:nvSpPr>
        <p:spPr bwMode="auto">
          <a:xfrm>
            <a:off x="3325814" y="2743200"/>
            <a:ext cx="10102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-Roman" charset="0"/>
              </a:rPr>
              <a:t>g</a:t>
            </a:r>
            <a:r>
              <a:rPr lang="en-US" baseline="30000">
                <a:latin typeface="Times-Roman" charset="0"/>
              </a:rPr>
              <a:t>a</a:t>
            </a:r>
            <a:r>
              <a:rPr lang="en-US">
                <a:latin typeface="Times-Roman" charset="0"/>
              </a:rPr>
              <a:t> mod p</a:t>
            </a:r>
            <a:endParaRPr lang="en-US"/>
          </a:p>
        </p:txBody>
      </p:sp>
      <p:sp>
        <p:nvSpPr>
          <p:cNvPr id="166923" name="Rectangle 11"/>
          <p:cNvSpPr>
            <a:spLocks noChangeArrowheads="1"/>
          </p:cNvSpPr>
          <p:nvPr/>
        </p:nvSpPr>
        <p:spPr bwMode="auto">
          <a:xfrm>
            <a:off x="7315201" y="3352800"/>
            <a:ext cx="10182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imes-Roman" charset="0"/>
              </a:rPr>
              <a:t>g</a:t>
            </a:r>
            <a:r>
              <a:rPr lang="en-US" baseline="30000" dirty="0" err="1">
                <a:latin typeface="Times-Roman" charset="0"/>
              </a:rPr>
              <a:t>b</a:t>
            </a:r>
            <a:r>
              <a:rPr lang="en-US" dirty="0">
                <a:latin typeface="Times-Roman" charset="0"/>
              </a:rPr>
              <a:t> mod </a:t>
            </a:r>
            <a:r>
              <a:rPr lang="en-US" dirty="0" err="1">
                <a:latin typeface="Times-Roman" charset="0"/>
              </a:rPr>
              <a:t>p</a:t>
            </a:r>
            <a:endParaRPr lang="en-US" dirty="0"/>
          </a:p>
        </p:txBody>
      </p:sp>
      <p:sp>
        <p:nvSpPr>
          <p:cNvPr id="142347" name="Rectangle 15"/>
          <p:cNvSpPr>
            <a:spLocks noChangeArrowheads="1"/>
          </p:cNvSpPr>
          <p:nvPr/>
        </p:nvSpPr>
        <p:spPr bwMode="auto">
          <a:xfrm>
            <a:off x="5265739" y="4038600"/>
            <a:ext cx="8736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Trudy,</a:t>
            </a:r>
            <a:r>
              <a:rPr lang="en-US">
                <a:latin typeface="Times-Roman" charset="0"/>
              </a:rPr>
              <a:t> t</a:t>
            </a:r>
            <a:endParaRPr lang="en-US"/>
          </a:p>
        </p:txBody>
      </p:sp>
      <p:sp>
        <p:nvSpPr>
          <p:cNvPr id="166928" name="Line 16"/>
          <p:cNvSpPr>
            <a:spLocks noChangeShapeType="1"/>
          </p:cNvSpPr>
          <p:nvPr/>
        </p:nvSpPr>
        <p:spPr bwMode="auto">
          <a:xfrm flipV="1">
            <a:off x="6781800" y="3200400"/>
            <a:ext cx="2362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929" name="Line 17"/>
          <p:cNvSpPr>
            <a:spLocks noChangeShapeType="1"/>
          </p:cNvSpPr>
          <p:nvPr/>
        </p:nvSpPr>
        <p:spPr bwMode="auto">
          <a:xfrm flipH="1" flipV="1">
            <a:off x="2895600" y="3810000"/>
            <a:ext cx="2209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931" name="Rectangle 19"/>
          <p:cNvSpPr>
            <a:spLocks noChangeArrowheads="1"/>
          </p:cNvSpPr>
          <p:nvPr/>
        </p:nvSpPr>
        <p:spPr bwMode="auto">
          <a:xfrm>
            <a:off x="3305176" y="3352800"/>
            <a:ext cx="9845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imes-Roman" charset="0"/>
              </a:rPr>
              <a:t>g</a:t>
            </a:r>
            <a:r>
              <a:rPr lang="en-US" baseline="30000" dirty="0" err="1">
                <a:latin typeface="Times-Roman" charset="0"/>
              </a:rPr>
              <a:t>t</a:t>
            </a:r>
            <a:r>
              <a:rPr lang="en-US" dirty="0">
                <a:latin typeface="Times-Roman" charset="0"/>
              </a:rPr>
              <a:t> mod </a:t>
            </a:r>
            <a:r>
              <a:rPr lang="en-US" dirty="0" err="1">
                <a:latin typeface="Times-Roman" charset="0"/>
              </a:rPr>
              <a:t>p</a:t>
            </a:r>
            <a:endParaRPr lang="en-US" dirty="0"/>
          </a:p>
        </p:txBody>
      </p:sp>
      <p:sp>
        <p:nvSpPr>
          <p:cNvPr id="166932" name="Rectangle 20"/>
          <p:cNvSpPr>
            <a:spLocks noChangeArrowheads="1"/>
          </p:cNvSpPr>
          <p:nvPr/>
        </p:nvSpPr>
        <p:spPr bwMode="auto">
          <a:xfrm>
            <a:off x="7315201" y="2743200"/>
            <a:ext cx="9845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-Roman" charset="0"/>
              </a:rPr>
              <a:t>g</a:t>
            </a:r>
            <a:r>
              <a:rPr lang="en-US" baseline="30000">
                <a:latin typeface="Times-Roman" charset="0"/>
              </a:rPr>
              <a:t>t</a:t>
            </a:r>
            <a:r>
              <a:rPr lang="en-US">
                <a:latin typeface="Times-Roman" charset="0"/>
              </a:rPr>
              <a:t> mod p</a:t>
            </a:r>
            <a:endParaRPr lang="en-US"/>
          </a:p>
        </p:txBody>
      </p:sp>
      <p:sp>
        <p:nvSpPr>
          <p:cNvPr id="166934" name="Rectangle 22"/>
          <p:cNvSpPr>
            <a:spLocks noChangeArrowheads="1"/>
          </p:cNvSpPr>
          <p:nvPr/>
        </p:nvSpPr>
        <p:spPr bwMode="auto">
          <a:xfrm>
            <a:off x="2209800" y="4724400"/>
            <a:ext cx="8077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75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75000"/>
              <a:buFont typeface="Wingdings" charset="2"/>
              <a:buChar char="q"/>
            </a:pPr>
            <a:r>
              <a:rPr lang="en-US" sz="2800" dirty="0"/>
              <a:t>Trudy shares secret </a:t>
            </a:r>
            <a:r>
              <a:rPr lang="en-US" sz="2800" dirty="0">
                <a:latin typeface="Times-Roman" charset="0"/>
              </a:rPr>
              <a:t>g</a:t>
            </a:r>
            <a:r>
              <a:rPr lang="en-US" sz="2800" baseline="30000" dirty="0">
                <a:latin typeface="Times-Roman" charset="0"/>
              </a:rPr>
              <a:t>at</a:t>
            </a:r>
            <a:r>
              <a:rPr lang="en-US" sz="2800" dirty="0">
                <a:latin typeface="Times-Roman" charset="0"/>
              </a:rPr>
              <a:t> mod </a:t>
            </a:r>
            <a:r>
              <a:rPr lang="en-US" sz="2800" dirty="0" err="1">
                <a:latin typeface="Times-Roman" charset="0"/>
              </a:rPr>
              <a:t>p</a:t>
            </a:r>
            <a:r>
              <a:rPr lang="en-US" sz="2800" dirty="0"/>
              <a:t> with Alice </a:t>
            </a:r>
          </a:p>
          <a:p>
            <a:pPr marL="342900" indent="-342900">
              <a:lnSpc>
                <a:spcPct val="75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75000"/>
              <a:buFont typeface="Wingdings" charset="2"/>
              <a:buChar char="q"/>
            </a:pPr>
            <a:r>
              <a:rPr lang="en-US" sz="2800" dirty="0"/>
              <a:t>Trudy shares secret </a:t>
            </a:r>
            <a:r>
              <a:rPr lang="en-US" sz="2800" dirty="0" err="1">
                <a:latin typeface="Times-Roman" charset="0"/>
              </a:rPr>
              <a:t>g</a:t>
            </a:r>
            <a:r>
              <a:rPr lang="en-US" sz="2800" baseline="30000" dirty="0" err="1">
                <a:latin typeface="Times-Roman" charset="0"/>
              </a:rPr>
              <a:t>bt</a:t>
            </a:r>
            <a:r>
              <a:rPr lang="en-US" sz="2800" dirty="0">
                <a:latin typeface="Times-Roman" charset="0"/>
              </a:rPr>
              <a:t> mod </a:t>
            </a:r>
            <a:r>
              <a:rPr lang="en-US" sz="2800" dirty="0" err="1">
                <a:latin typeface="Times-Roman" charset="0"/>
              </a:rPr>
              <a:t>p</a:t>
            </a:r>
            <a:r>
              <a:rPr lang="en-US" sz="2800" dirty="0"/>
              <a:t> with Bob</a:t>
            </a:r>
          </a:p>
          <a:p>
            <a:pPr marL="342900" indent="-342900">
              <a:lnSpc>
                <a:spcPct val="75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75000"/>
              <a:buFont typeface="Wingdings" charset="2"/>
              <a:buChar char="q"/>
            </a:pPr>
            <a:r>
              <a:rPr lang="en-US" sz="2800" dirty="0"/>
              <a:t>Alice and Bob don’t know Trudy is </a:t>
            </a:r>
            <a:r>
              <a:rPr lang="en-US" sz="2800" dirty="0" err="1"/>
              <a:t>MiM</a:t>
            </a:r>
            <a:endParaRPr lang="en-US" sz="2800" dirty="0"/>
          </a:p>
        </p:txBody>
      </p:sp>
      <p:pic>
        <p:nvPicPr>
          <p:cNvPr id="142353" name="Picture 23" descr="alice3Rev.tiff                                                 0010273EMacintosh HD                   BC93A1CC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73250" y="2566988"/>
            <a:ext cx="946150" cy="162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54" name="Picture 24" descr="rabbit3.tiff                                                   0010273EMacintosh HD                   BC93A1CC: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20201" y="2438400"/>
            <a:ext cx="1076325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55" name="Picture 25" descr="deedum2.tiff                                                   0010273EMacintosh HD                   BC93A1CC: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10201" y="2743200"/>
            <a:ext cx="1039813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669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8" grpId="0" animBg="1"/>
      <p:bldP spid="166919" grpId="0" animBg="1"/>
      <p:bldP spid="166922" grpId="0" autoUpdateAnimBg="0"/>
      <p:bldP spid="166923" grpId="0" autoUpdateAnimBg="0"/>
      <p:bldP spid="166928" grpId="0" animBg="1"/>
      <p:bldP spid="166929" grpId="0" animBg="1"/>
      <p:bldP spid="166931" grpId="0" autoUpdateAnimBg="0"/>
      <p:bldP spid="166932" grpId="0" autoUpdateAnimBg="0"/>
      <p:bldP spid="16693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Diffie-Hellman</a:t>
            </a:r>
          </a:p>
        </p:txBody>
      </p:sp>
      <p:sp>
        <p:nvSpPr>
          <p:cNvPr id="143364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676400"/>
            <a:ext cx="7924800" cy="42672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dirty="0"/>
              <a:t>How to prevent </a:t>
            </a:r>
            <a:r>
              <a:rPr lang="en-US" dirty="0" err="1"/>
              <a:t>MiM</a:t>
            </a:r>
            <a:r>
              <a:rPr lang="en-US" dirty="0"/>
              <a:t> attack?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Encrypt DH exchange with symmetric key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Encrypt DH exchange with public key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Sign DH values with private key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Other?</a:t>
            </a:r>
          </a:p>
          <a:p>
            <a:pPr>
              <a:spcAft>
                <a:spcPts val="600"/>
              </a:spcAft>
            </a:pPr>
            <a:r>
              <a:rPr lang="en-US" dirty="0"/>
              <a:t>At this point, DH may look pointless…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…but it’s not (more on this later)</a:t>
            </a:r>
          </a:p>
          <a:p>
            <a:pPr>
              <a:spcAft>
                <a:spcPts val="600"/>
              </a:spcAft>
            </a:pPr>
            <a:r>
              <a:rPr lang="en-US" dirty="0"/>
              <a:t>You </a:t>
            </a:r>
            <a:r>
              <a:rPr lang="en-US" b="1" dirty="0">
                <a:solidFill>
                  <a:schemeClr val="hlink"/>
                </a:solidFill>
                <a:latin typeface="Times-Roman" charset="0"/>
              </a:rPr>
              <a:t>MUST</a:t>
            </a:r>
            <a:r>
              <a:rPr lang="en-US" dirty="0"/>
              <a:t> be aware of </a:t>
            </a:r>
            <a:r>
              <a:rPr lang="en-US" dirty="0" err="1"/>
              <a:t>MiM</a:t>
            </a:r>
            <a:r>
              <a:rPr lang="en-US" dirty="0"/>
              <a:t> attack on </a:t>
            </a:r>
            <a:r>
              <a:rPr lang="en-US" dirty="0" err="1"/>
              <a:t>Diffie</a:t>
            </a:r>
            <a:r>
              <a:rPr lang="en-US" dirty="0"/>
              <a:t>-Hellman</a:t>
            </a:r>
          </a:p>
        </p:txBody>
      </p:sp>
      <p:sp>
        <p:nvSpPr>
          <p:cNvPr id="1433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B2AB434C-DE57-E742-93E9-77C253FDE615}" type="slidenum">
              <a:rPr lang="en-US" smtClean="0">
                <a:latin typeface="Times New Roman" charset="0"/>
              </a:rPr>
              <a:pPr/>
              <a:t>25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Public Key Cryptography</a:t>
            </a:r>
          </a:p>
        </p:txBody>
      </p:sp>
      <p:sp>
        <p:nvSpPr>
          <p:cNvPr id="120836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828800"/>
            <a:ext cx="7772400" cy="41910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dirty="0"/>
              <a:t>Encryption - key exchange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Suppose we </a:t>
            </a:r>
            <a:r>
              <a:rPr lang="en-US" b="1" dirty="0">
                <a:solidFill>
                  <a:schemeClr val="accent2"/>
                </a:solidFill>
              </a:rPr>
              <a:t>encrypt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M</a:t>
            </a:r>
            <a:r>
              <a:rPr lang="en-US" dirty="0"/>
              <a:t> with Bob’s public key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Bob’s private key can </a:t>
            </a:r>
            <a:r>
              <a:rPr lang="en-US" b="1" dirty="0">
                <a:solidFill>
                  <a:schemeClr val="accent2"/>
                </a:solidFill>
              </a:rPr>
              <a:t>decrypt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C</a:t>
            </a:r>
            <a:r>
              <a:rPr lang="en-US" dirty="0"/>
              <a:t> to recover </a:t>
            </a:r>
            <a:r>
              <a:rPr lang="en-US" dirty="0">
                <a:latin typeface="Times-Roman" charset="0"/>
              </a:rPr>
              <a:t>M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Digital Signature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Bob </a:t>
            </a:r>
            <a:r>
              <a:rPr lang="en-US" b="1" dirty="0">
                <a:solidFill>
                  <a:schemeClr val="accent2"/>
                </a:solidFill>
              </a:rPr>
              <a:t>signs</a:t>
            </a:r>
            <a:r>
              <a:rPr lang="en-US" dirty="0"/>
              <a:t> by “encrypting” with his private key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Anyone can </a:t>
            </a:r>
            <a:r>
              <a:rPr lang="en-US" b="1" dirty="0">
                <a:solidFill>
                  <a:schemeClr val="accent2"/>
                </a:solidFill>
              </a:rPr>
              <a:t>verify</a:t>
            </a:r>
            <a:r>
              <a:rPr lang="en-US" dirty="0"/>
              <a:t> signature by “decrypting” with Bob’s public key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But only Bob could have signed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Like a handwritten signature, but much better…</a:t>
            </a:r>
          </a:p>
        </p:txBody>
      </p:sp>
      <p:sp>
        <p:nvSpPr>
          <p:cNvPr id="1208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8B00FD72-50FA-B145-B0C8-9654FDF9F3EE}" type="slidenum">
              <a:rPr lang="en-US" smtClean="0">
                <a:latin typeface="Times New Roman" charset="0"/>
              </a:rPr>
              <a:pPr/>
              <a:t>3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Knapsack</a:t>
            </a:r>
          </a:p>
        </p:txBody>
      </p:sp>
      <p:sp>
        <p:nvSpPr>
          <p:cNvPr id="1218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B692E874-1269-3A41-9A43-A365DD9048DC}" type="slidenum">
              <a:rPr lang="en-US" smtClean="0">
                <a:latin typeface="Times New Roman" charset="0"/>
              </a:rPr>
              <a:pPr/>
              <a:t>4</a:t>
            </a:fld>
            <a:endParaRPr lang="en-US">
              <a:latin typeface="Times New Roman" charset="0"/>
            </a:endParaRPr>
          </a:p>
        </p:txBody>
      </p:sp>
      <p:pic>
        <p:nvPicPr>
          <p:cNvPr id="121860" name="Picture 6" descr="backpack 1.tif                                                 00118CF0Macintosh HD                   BC93A1CC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3664" y="2971801"/>
            <a:ext cx="2370137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Knapsack Problem</a:t>
            </a:r>
          </a:p>
        </p:txBody>
      </p:sp>
      <p:sp>
        <p:nvSpPr>
          <p:cNvPr id="122884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600200"/>
            <a:ext cx="8153400" cy="44958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dirty="0"/>
              <a:t>Given a set of </a:t>
            </a:r>
            <a:r>
              <a:rPr lang="en-US" dirty="0" err="1">
                <a:latin typeface="Times-Roman" charset="0"/>
              </a:rPr>
              <a:t>n</a:t>
            </a:r>
            <a:r>
              <a:rPr lang="en-US" dirty="0"/>
              <a:t> weights </a:t>
            </a:r>
            <a:r>
              <a:rPr lang="en-US" dirty="0">
                <a:latin typeface="Times-Roman" charset="0"/>
              </a:rPr>
              <a:t>W</a:t>
            </a:r>
            <a:r>
              <a:rPr lang="en-US" baseline="-25000" dirty="0">
                <a:latin typeface="Times-Roman" charset="0"/>
              </a:rPr>
              <a:t>0</a:t>
            </a:r>
            <a:r>
              <a:rPr lang="en-US" dirty="0">
                <a:latin typeface="Times-Roman" charset="0"/>
              </a:rPr>
              <a:t>,W</a:t>
            </a:r>
            <a:r>
              <a:rPr lang="en-US" baseline="-25000" dirty="0">
                <a:latin typeface="Times-Roman" charset="0"/>
              </a:rPr>
              <a:t>1</a:t>
            </a:r>
            <a:r>
              <a:rPr lang="en-US" dirty="0">
                <a:latin typeface="Times-Roman" charset="0"/>
              </a:rPr>
              <a:t>,...,W</a:t>
            </a:r>
            <a:r>
              <a:rPr lang="en-US" baseline="-25000" dirty="0">
                <a:latin typeface="Times-Roman" charset="0"/>
              </a:rPr>
              <a:t>n-1</a:t>
            </a:r>
            <a:r>
              <a:rPr lang="en-US" dirty="0"/>
              <a:t> and a sum </a:t>
            </a:r>
            <a:r>
              <a:rPr lang="en-US" dirty="0">
                <a:latin typeface="Times-Roman" charset="0"/>
              </a:rPr>
              <a:t>S</a:t>
            </a:r>
            <a:r>
              <a:rPr lang="en-US" dirty="0"/>
              <a:t>, find </a:t>
            </a:r>
            <a:r>
              <a:rPr lang="en-US" dirty="0" err="1">
                <a:latin typeface="Times-Roman" charset="0"/>
              </a:rPr>
              <a:t>a</a:t>
            </a:r>
            <a:r>
              <a:rPr lang="en-US" baseline="-25000" dirty="0" err="1">
                <a:latin typeface="Times-Roman" charset="0"/>
              </a:rPr>
              <a:t>i</a:t>
            </a:r>
            <a:r>
              <a:rPr lang="en-US" dirty="0"/>
              <a:t> </a:t>
            </a:r>
            <a:r>
              <a:rPr lang="en-US" dirty="0" err="1">
                <a:sym typeface="Symbol" charset="2"/>
              </a:rPr>
              <a:t></a:t>
            </a:r>
            <a:r>
              <a:rPr lang="en-US" dirty="0">
                <a:sym typeface="Symbol" charset="2"/>
              </a:rPr>
              <a:t> </a:t>
            </a:r>
            <a:r>
              <a:rPr lang="en-US" dirty="0">
                <a:latin typeface="Times-Roman" charset="0"/>
                <a:sym typeface="Symbol" charset="2"/>
              </a:rPr>
              <a:t>{0,1}</a:t>
            </a:r>
            <a:r>
              <a:rPr lang="en-US" dirty="0">
                <a:sym typeface="Symbol" charset="2"/>
              </a:rPr>
              <a:t> </a:t>
            </a:r>
            <a:r>
              <a:rPr lang="en-US" dirty="0"/>
              <a:t>so that</a:t>
            </a:r>
          </a:p>
          <a:p>
            <a:pPr lvl="1">
              <a:spcAft>
                <a:spcPts val="600"/>
              </a:spcAft>
              <a:buNone/>
            </a:pPr>
            <a:r>
              <a:rPr lang="en-US" dirty="0">
                <a:latin typeface="Times-Roman" charset="0"/>
              </a:rPr>
              <a:t>	S = a</a:t>
            </a:r>
            <a:r>
              <a:rPr lang="en-US" baseline="-25000" dirty="0">
                <a:latin typeface="Times-Roman" charset="0"/>
              </a:rPr>
              <a:t>0</a:t>
            </a:r>
            <a:r>
              <a:rPr lang="en-US" dirty="0">
                <a:latin typeface="Times-Roman" charset="0"/>
              </a:rPr>
              <a:t>W</a:t>
            </a:r>
            <a:r>
              <a:rPr lang="en-US" baseline="-25000" dirty="0">
                <a:latin typeface="Times-Roman" charset="0"/>
              </a:rPr>
              <a:t>0</a:t>
            </a:r>
            <a:r>
              <a:rPr lang="en-US" dirty="0">
                <a:latin typeface="Times-Roman" charset="0"/>
              </a:rPr>
              <a:t>+a</a:t>
            </a:r>
            <a:r>
              <a:rPr lang="en-US" baseline="-25000" dirty="0">
                <a:latin typeface="Times-Roman" charset="0"/>
              </a:rPr>
              <a:t>1</a:t>
            </a:r>
            <a:r>
              <a:rPr lang="en-US" dirty="0">
                <a:latin typeface="Times-Roman" charset="0"/>
              </a:rPr>
              <a:t>W</a:t>
            </a:r>
            <a:r>
              <a:rPr lang="en-US" baseline="-25000" dirty="0">
                <a:latin typeface="Times-Roman" charset="0"/>
              </a:rPr>
              <a:t>1</a:t>
            </a:r>
            <a:r>
              <a:rPr lang="en-US" dirty="0">
                <a:latin typeface="Times-Roman" charset="0"/>
              </a:rPr>
              <a:t> + ... + a</a:t>
            </a:r>
            <a:r>
              <a:rPr lang="en-US" baseline="-25000" dirty="0">
                <a:latin typeface="Times-Roman" charset="0"/>
              </a:rPr>
              <a:t>n-1</a:t>
            </a:r>
            <a:r>
              <a:rPr lang="en-US" dirty="0">
                <a:latin typeface="Times-Roman" charset="0"/>
              </a:rPr>
              <a:t>W</a:t>
            </a:r>
            <a:r>
              <a:rPr lang="en-US" baseline="-25000" dirty="0">
                <a:latin typeface="Times-Roman" charset="0"/>
              </a:rPr>
              <a:t>n-1</a:t>
            </a:r>
            <a:endParaRPr lang="en-US" dirty="0"/>
          </a:p>
          <a:p>
            <a:pPr>
              <a:spcAft>
                <a:spcPts val="600"/>
              </a:spcAft>
              <a:buNone/>
            </a:pPr>
            <a:r>
              <a:rPr lang="en-US" dirty="0"/>
              <a:t>	(technically, this is the </a:t>
            </a:r>
            <a:r>
              <a:rPr lang="en-US" i="1" dirty="0"/>
              <a:t>subset sum </a:t>
            </a:r>
            <a:r>
              <a:rPr lang="en-US" dirty="0"/>
              <a:t>problem)</a:t>
            </a:r>
          </a:p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hlink"/>
                </a:solidFill>
              </a:rPr>
              <a:t>Example</a:t>
            </a:r>
            <a:r>
              <a:rPr lang="en-US" dirty="0"/>
              <a:t>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Weights </a:t>
            </a:r>
            <a:r>
              <a:rPr lang="en-US" dirty="0">
                <a:latin typeface="Times-Roman" charset="0"/>
              </a:rPr>
              <a:t>(62,93,26,52,166,48,91,141)</a:t>
            </a:r>
            <a:endParaRPr lang="en-US" sz="3200" dirty="0"/>
          </a:p>
          <a:p>
            <a:pPr lvl="1">
              <a:spcAft>
                <a:spcPts val="600"/>
              </a:spcAft>
            </a:pPr>
            <a:r>
              <a:rPr lang="en-US" dirty="0"/>
              <a:t>Problem: Find a subset that sums to </a:t>
            </a:r>
            <a:r>
              <a:rPr lang="en-US" dirty="0">
                <a:latin typeface="Times-Roman" charset="0"/>
              </a:rPr>
              <a:t>S = 302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Answer: </a:t>
            </a:r>
            <a:r>
              <a:rPr lang="en-US" dirty="0">
                <a:latin typeface="Times-Roman" charset="0"/>
              </a:rPr>
              <a:t>62 + 26 + 166 + 48 = 302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The (general) knapsack is NP-complete</a:t>
            </a:r>
          </a:p>
        </p:txBody>
      </p:sp>
      <p:sp>
        <p:nvSpPr>
          <p:cNvPr id="1228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AB903910-A119-DE43-9A28-B8E4455F4354}" type="slidenum">
              <a:rPr lang="en-US" smtClean="0">
                <a:latin typeface="Times New Roman" charset="0"/>
              </a:rPr>
              <a:pPr/>
              <a:t>5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Knapsack Problem</a:t>
            </a:r>
          </a:p>
        </p:txBody>
      </p:sp>
      <p:sp>
        <p:nvSpPr>
          <p:cNvPr id="49561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676400"/>
            <a:ext cx="7848600" cy="44196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b="1" dirty="0"/>
              <a:t>General knapsack</a:t>
            </a:r>
            <a:r>
              <a:rPr lang="en-US" dirty="0"/>
              <a:t> (GK) is hard to solve</a:t>
            </a:r>
          </a:p>
          <a:p>
            <a:pPr>
              <a:spcAft>
                <a:spcPts val="600"/>
              </a:spcAft>
            </a:pPr>
            <a:r>
              <a:rPr lang="en-US" dirty="0"/>
              <a:t>But </a:t>
            </a:r>
            <a:r>
              <a:rPr lang="en-US" b="1" dirty="0">
                <a:solidFill>
                  <a:schemeClr val="hlink"/>
                </a:solidFill>
              </a:rPr>
              <a:t>super</a:t>
            </a:r>
            <a:r>
              <a:rPr lang="ar-SA" b="1" dirty="0">
                <a:solidFill>
                  <a:schemeClr val="hlink"/>
                </a:solidFill>
              </a:rPr>
              <a:t> </a:t>
            </a:r>
            <a:r>
              <a:rPr lang="en-US" b="1" dirty="0">
                <a:solidFill>
                  <a:schemeClr val="hlink"/>
                </a:solidFill>
              </a:rPr>
              <a:t>increasing knapsack</a:t>
            </a:r>
            <a:r>
              <a:rPr lang="en-US" dirty="0"/>
              <a:t> (SIK) is easy</a:t>
            </a:r>
          </a:p>
          <a:p>
            <a:pPr>
              <a:spcAft>
                <a:spcPts val="600"/>
              </a:spcAft>
            </a:pPr>
            <a:r>
              <a:rPr lang="en-US" dirty="0"/>
              <a:t>SIK </a:t>
            </a:r>
            <a:r>
              <a:rPr lang="en-US" dirty="0" err="1">
                <a:sym typeface="Symbol" charset="2"/>
              </a:rPr>
              <a:t></a:t>
            </a:r>
            <a:r>
              <a:rPr lang="en-US" dirty="0"/>
              <a:t> each weight greater than the </a:t>
            </a:r>
            <a:r>
              <a:rPr lang="en-US" i="1" dirty="0"/>
              <a:t>sum of all previous weights</a:t>
            </a:r>
          </a:p>
          <a:p>
            <a:pPr>
              <a:spcAft>
                <a:spcPts val="600"/>
              </a:spcAft>
            </a:pPr>
            <a:r>
              <a:rPr lang="en-US" b="1" dirty="0"/>
              <a:t>Example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Weights </a:t>
            </a:r>
            <a:r>
              <a:rPr lang="en-US" dirty="0">
                <a:latin typeface="Times-Roman" charset="0"/>
              </a:rPr>
              <a:t>(2,3,7,14,30,57,120,251)</a:t>
            </a:r>
            <a:r>
              <a:rPr lang="en-US" sz="2000" dirty="0"/>
              <a:t> 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Problem: Find subset that sums to </a:t>
            </a:r>
            <a:r>
              <a:rPr lang="en-US" dirty="0">
                <a:latin typeface="Times-Roman" charset="0"/>
              </a:rPr>
              <a:t>S = 186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Work from largest to smallest weight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Answer: </a:t>
            </a:r>
            <a:r>
              <a:rPr lang="en-US" dirty="0">
                <a:latin typeface="Times-Roman" charset="0"/>
              </a:rPr>
              <a:t>120 + 57 + 7 + 2 = 186</a:t>
            </a:r>
          </a:p>
        </p:txBody>
      </p:sp>
      <p:sp>
        <p:nvSpPr>
          <p:cNvPr id="1239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218ACB27-5C88-C94D-A39A-EE0DE8D4FF66}" type="slidenum">
              <a:rPr lang="en-US" smtClean="0">
                <a:latin typeface="Times New Roman" charset="0"/>
              </a:rPr>
              <a:pPr/>
              <a:t>6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5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5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5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5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5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95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95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5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5619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Knapsack Cryptosystem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828800"/>
            <a:ext cx="7772400" cy="1981200"/>
          </a:xfrm>
        </p:spPr>
        <p:txBody>
          <a:bodyPr>
            <a:normAutofit lnSpcReduction="10000"/>
          </a:bodyPr>
          <a:lstStyle/>
          <a:p>
            <a:pPr marL="609600" indent="-609600">
              <a:buSzPct val="100000"/>
              <a:buFont typeface="Times" charset="0"/>
              <a:buAutoNum type="arabicPeriod"/>
            </a:pPr>
            <a:r>
              <a:rPr lang="en-US" dirty="0"/>
              <a:t>Generate </a:t>
            </a:r>
            <a:r>
              <a:rPr lang="en-US" dirty="0" err="1"/>
              <a:t>superincreasing</a:t>
            </a:r>
            <a:r>
              <a:rPr lang="en-US" dirty="0"/>
              <a:t> knapsack (SIK)</a:t>
            </a:r>
          </a:p>
          <a:p>
            <a:pPr marL="609600" indent="-609600">
              <a:buSzPct val="100000"/>
              <a:buFont typeface="Times" charset="0"/>
              <a:buAutoNum type="arabicPeriod"/>
            </a:pPr>
            <a:r>
              <a:rPr lang="en-US" dirty="0"/>
              <a:t>Convert SIK to “general” knapsack (GK)</a:t>
            </a:r>
          </a:p>
          <a:p>
            <a:pPr marL="609600" indent="-609600">
              <a:buSzPct val="100000"/>
              <a:buFont typeface="Times" charset="0"/>
              <a:buAutoNum type="arabicPeriod"/>
            </a:pPr>
            <a:r>
              <a:rPr lang="en-US" b="1" dirty="0">
                <a:solidFill>
                  <a:schemeClr val="hlink"/>
                </a:solidFill>
              </a:rPr>
              <a:t>Public Key:</a:t>
            </a:r>
            <a:r>
              <a:rPr lang="en-US" dirty="0"/>
              <a:t> GK</a:t>
            </a:r>
          </a:p>
          <a:p>
            <a:pPr marL="609600" indent="-609600">
              <a:buSzPct val="100000"/>
              <a:buFont typeface="Times" charset="0"/>
              <a:buAutoNum type="arabicPeriod"/>
            </a:pPr>
            <a:r>
              <a:rPr lang="en-US" b="1" dirty="0">
                <a:solidFill>
                  <a:schemeClr val="hlink"/>
                </a:solidFill>
              </a:rPr>
              <a:t>Private Key:</a:t>
            </a:r>
            <a:r>
              <a:rPr lang="en-US" dirty="0"/>
              <a:t> SIK and conversion factor </a:t>
            </a:r>
          </a:p>
        </p:txBody>
      </p:sp>
      <p:sp>
        <p:nvSpPr>
          <p:cNvPr id="1249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8B09C11C-D33C-614A-93C7-772A907E3BCF}" type="slidenum">
              <a:rPr lang="en-US" smtClean="0">
                <a:latin typeface="Times New Roman" charset="0"/>
              </a:rPr>
              <a:pPr/>
              <a:t>7</a:t>
            </a:fld>
            <a:endParaRPr lang="en-US">
              <a:latin typeface="Times New Roman" charset="0"/>
            </a:endParaRPr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2209800" y="3733800"/>
            <a:ext cx="7772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Wingdings" charset="2"/>
              <a:buChar char="q"/>
            </a:pPr>
            <a:r>
              <a:rPr lang="en-US" sz="2800" dirty="0"/>
              <a:t>Goal…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95000"/>
              <a:buFontTx/>
              <a:buChar char="o"/>
            </a:pPr>
            <a:r>
              <a:rPr lang="en-US" dirty="0">
                <a:ea typeface="ＭＳ Ｐゴシック" charset="-128"/>
                <a:cs typeface="ＭＳ Ｐゴシック" charset="-128"/>
              </a:rPr>
              <a:t>Easy to encrypt with GK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95000"/>
              <a:buFontTx/>
              <a:buChar char="o"/>
            </a:pPr>
            <a:r>
              <a:rPr lang="en-US" dirty="0">
                <a:ea typeface="ＭＳ Ｐゴシック" charset="-128"/>
                <a:cs typeface="ＭＳ Ｐゴシック" charset="-128"/>
              </a:rPr>
              <a:t>With private key, easy to decrypt (solve SIK)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95000"/>
              <a:buFontTx/>
              <a:buChar char="o"/>
            </a:pPr>
            <a:r>
              <a:rPr lang="en-US" dirty="0">
                <a:ea typeface="ＭＳ Ｐゴシック" charset="-128"/>
                <a:cs typeface="ＭＳ Ｐゴシック" charset="-128"/>
              </a:rPr>
              <a:t>Without private key, Trudy has no choice but to try to solve GK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 autoUpdateAnimBg="0"/>
      <p:bldP spid="117764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/>
              <a:t>Example</a:t>
            </a:r>
          </a:p>
        </p:txBody>
      </p:sp>
      <p:sp>
        <p:nvSpPr>
          <p:cNvPr id="125956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371600"/>
            <a:ext cx="8686800" cy="4876800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85000"/>
              </a:lnSpc>
            </a:pPr>
            <a:r>
              <a:rPr lang="en-US" dirty="0"/>
              <a:t>Start with</a:t>
            </a:r>
            <a:r>
              <a:rPr lang="en-US" dirty="0">
                <a:latin typeface="Times-Roman" charset="0"/>
              </a:rPr>
              <a:t> </a:t>
            </a:r>
            <a:r>
              <a:rPr lang="en-US" sz="2400" dirty="0">
                <a:latin typeface="Times-Roman" charset="0"/>
              </a:rPr>
              <a:t>(2,3,7,14,30,57,120,251)</a:t>
            </a:r>
            <a:r>
              <a:rPr lang="en-US" dirty="0"/>
              <a:t> as the SIK</a:t>
            </a:r>
          </a:p>
          <a:p>
            <a:pPr marL="609600" indent="-609600">
              <a:lnSpc>
                <a:spcPct val="85000"/>
              </a:lnSpc>
            </a:pPr>
            <a:r>
              <a:rPr lang="en-US" dirty="0"/>
              <a:t>Choose </a:t>
            </a:r>
            <a:r>
              <a:rPr lang="en-US" dirty="0" err="1">
                <a:latin typeface="Times-Roman" charset="0"/>
              </a:rPr>
              <a:t>m</a:t>
            </a:r>
            <a:r>
              <a:rPr lang="en-US" dirty="0">
                <a:latin typeface="Times-Roman" charset="0"/>
              </a:rPr>
              <a:t> = 41</a:t>
            </a:r>
            <a:r>
              <a:rPr lang="en-US" dirty="0"/>
              <a:t> and </a:t>
            </a:r>
            <a:r>
              <a:rPr lang="en-US" dirty="0" err="1">
                <a:latin typeface="Times-Roman" charset="0"/>
              </a:rPr>
              <a:t>n</a:t>
            </a:r>
            <a:r>
              <a:rPr lang="en-US" dirty="0">
                <a:latin typeface="Times-Roman" charset="0"/>
              </a:rPr>
              <a:t> = 491 </a:t>
            </a:r>
            <a:r>
              <a:rPr lang="en-US" dirty="0"/>
              <a:t>(</a:t>
            </a:r>
            <a:r>
              <a:rPr lang="en-US" dirty="0" err="1">
                <a:latin typeface="Times-Roman" charset="0"/>
              </a:rPr>
              <a:t>m</a:t>
            </a:r>
            <a:r>
              <a:rPr lang="en-US" dirty="0"/>
              <a:t>, </a:t>
            </a:r>
            <a:r>
              <a:rPr lang="en-US" dirty="0" err="1">
                <a:latin typeface="Times-Roman" charset="0"/>
              </a:rPr>
              <a:t>n</a:t>
            </a:r>
            <a:r>
              <a:rPr lang="en-US" dirty="0"/>
              <a:t> relatively prime, </a:t>
            </a:r>
            <a:r>
              <a:rPr lang="en-US" dirty="0" err="1">
                <a:latin typeface="Times-Roman" charset="0"/>
              </a:rPr>
              <a:t>n</a:t>
            </a:r>
            <a:r>
              <a:rPr lang="en-US" dirty="0">
                <a:latin typeface="Times-Roman" charset="0"/>
              </a:rPr>
              <a:t> </a:t>
            </a:r>
            <a:r>
              <a:rPr lang="en-US" dirty="0"/>
              <a:t>exceeds sum of elements in SIK)</a:t>
            </a:r>
          </a:p>
          <a:p>
            <a:pPr marL="609600" indent="-609600">
              <a:lnSpc>
                <a:spcPct val="85000"/>
              </a:lnSpc>
            </a:pPr>
            <a:r>
              <a:rPr lang="en-US" dirty="0"/>
              <a:t>Compute “general” knapsack</a:t>
            </a:r>
            <a:r>
              <a:rPr lang="ar-SA" dirty="0"/>
              <a:t> </a:t>
            </a:r>
            <a:r>
              <a:rPr lang="en-US" dirty="0"/>
              <a:t> as (</a:t>
            </a:r>
            <a:r>
              <a:rPr lang="en-US" b="1" i="1" dirty="0" err="1"/>
              <a:t>SIK</a:t>
            </a:r>
            <a:r>
              <a:rPr lang="en-US" b="1" i="1" baseline="-25000" dirty="0" err="1"/>
              <a:t>i</a:t>
            </a:r>
            <a:r>
              <a:rPr lang="en-US" b="1" i="1" dirty="0">
                <a:latin typeface="Times-Roman" charset="0"/>
              </a:rPr>
              <a:t> </a:t>
            </a:r>
            <a:r>
              <a:rPr lang="en-US" b="1" i="1" dirty="0">
                <a:latin typeface="Times-Roman" charset="0"/>
                <a:sym typeface="Symbol" charset="2"/>
              </a:rPr>
              <a:t> m) mod n=</a:t>
            </a:r>
            <a:r>
              <a:rPr lang="en-US" b="1" i="1" dirty="0" err="1">
                <a:latin typeface="Times-Roman" charset="0"/>
                <a:sym typeface="Symbol" charset="2"/>
              </a:rPr>
              <a:t>GK</a:t>
            </a:r>
            <a:r>
              <a:rPr lang="en-US" b="1" i="1" baseline="-25000" dirty="0" err="1">
                <a:latin typeface="Times-Roman" charset="0"/>
                <a:sym typeface="Symbol" charset="2"/>
              </a:rPr>
              <a:t>i</a:t>
            </a:r>
            <a:endParaRPr lang="en-US" b="1" i="1" baseline="-25000" dirty="0"/>
          </a:p>
          <a:p>
            <a:pPr marL="609600" indent="-609600">
              <a:lnSpc>
                <a:spcPct val="85000"/>
              </a:lnSpc>
              <a:buNone/>
            </a:pPr>
            <a:r>
              <a:rPr lang="en-US" sz="2000" dirty="0">
                <a:latin typeface="Times-Roman" charset="0"/>
              </a:rPr>
              <a:t>		2 </a:t>
            </a:r>
            <a:r>
              <a:rPr lang="en-US" sz="2000" dirty="0" err="1">
                <a:latin typeface="Times-Roman" charset="0"/>
                <a:sym typeface="Symbol" charset="2"/>
              </a:rPr>
              <a:t></a:t>
            </a:r>
            <a:r>
              <a:rPr lang="en-US" sz="2000" dirty="0">
                <a:latin typeface="Times-Roman" charset="0"/>
                <a:sym typeface="Symbol" charset="2"/>
              </a:rPr>
              <a:t> </a:t>
            </a:r>
            <a:r>
              <a:rPr lang="en-US" sz="2000" dirty="0">
                <a:latin typeface="Times-Roman" charset="0"/>
              </a:rPr>
              <a:t>41 mod 491 = 82</a:t>
            </a:r>
          </a:p>
          <a:p>
            <a:pPr marL="609600" indent="-609600">
              <a:lnSpc>
                <a:spcPct val="85000"/>
              </a:lnSpc>
              <a:buNone/>
            </a:pPr>
            <a:r>
              <a:rPr lang="en-US" sz="2000" dirty="0">
                <a:latin typeface="Times-Roman" charset="0"/>
              </a:rPr>
              <a:t>		3 </a:t>
            </a:r>
            <a:r>
              <a:rPr lang="en-US" sz="2000" dirty="0" err="1">
                <a:latin typeface="Times-Roman" charset="0"/>
                <a:sym typeface="Symbol" charset="2"/>
              </a:rPr>
              <a:t></a:t>
            </a:r>
            <a:r>
              <a:rPr lang="en-US" sz="2000" dirty="0">
                <a:latin typeface="Times-Roman" charset="0"/>
                <a:sym typeface="Symbol" charset="2"/>
              </a:rPr>
              <a:t> </a:t>
            </a:r>
            <a:r>
              <a:rPr lang="en-US" sz="2000" dirty="0">
                <a:latin typeface="Times-Roman" charset="0"/>
              </a:rPr>
              <a:t>41 mod 491 = 123</a:t>
            </a:r>
          </a:p>
          <a:p>
            <a:pPr marL="609600" indent="-609600">
              <a:lnSpc>
                <a:spcPct val="85000"/>
              </a:lnSpc>
              <a:buNone/>
            </a:pPr>
            <a:r>
              <a:rPr lang="en-US" sz="2000" dirty="0">
                <a:latin typeface="Times-Roman" charset="0"/>
              </a:rPr>
              <a:t>		7 </a:t>
            </a:r>
            <a:r>
              <a:rPr lang="en-US" sz="2000" dirty="0" err="1">
                <a:latin typeface="Times-Roman" charset="0"/>
                <a:sym typeface="Symbol" charset="2"/>
              </a:rPr>
              <a:t></a:t>
            </a:r>
            <a:r>
              <a:rPr lang="en-US" sz="2000" dirty="0">
                <a:latin typeface="Times-Roman" charset="0"/>
                <a:sym typeface="Symbol" charset="2"/>
              </a:rPr>
              <a:t> </a:t>
            </a:r>
            <a:r>
              <a:rPr lang="en-US" sz="2000" dirty="0">
                <a:latin typeface="Times-Roman" charset="0"/>
              </a:rPr>
              <a:t>41 mod 491 = 287</a:t>
            </a:r>
          </a:p>
          <a:p>
            <a:pPr marL="609600" indent="-609600">
              <a:lnSpc>
                <a:spcPct val="85000"/>
              </a:lnSpc>
              <a:buNone/>
            </a:pPr>
            <a:r>
              <a:rPr lang="en-US" sz="2000" dirty="0">
                <a:latin typeface="Times-Roman" charset="0"/>
              </a:rPr>
              <a:t>		14 </a:t>
            </a:r>
            <a:r>
              <a:rPr lang="en-US" sz="2000" dirty="0" err="1">
                <a:latin typeface="Times-Roman" charset="0"/>
                <a:sym typeface="Symbol" charset="2"/>
              </a:rPr>
              <a:t></a:t>
            </a:r>
            <a:r>
              <a:rPr lang="en-US" sz="2000" dirty="0">
                <a:latin typeface="Times-Roman" charset="0"/>
                <a:sym typeface="Symbol" charset="2"/>
              </a:rPr>
              <a:t> </a:t>
            </a:r>
            <a:r>
              <a:rPr lang="en-US" sz="2000" dirty="0">
                <a:latin typeface="Times-Roman" charset="0"/>
              </a:rPr>
              <a:t>41 mod 491 = 83</a:t>
            </a:r>
          </a:p>
          <a:p>
            <a:pPr marL="1371600" lvl="2" indent="-457200">
              <a:lnSpc>
                <a:spcPct val="85000"/>
              </a:lnSpc>
              <a:buSzPct val="75000"/>
              <a:buNone/>
            </a:pPr>
            <a:r>
              <a:rPr lang="en-US" dirty="0">
                <a:latin typeface="Times-Roman" charset="0"/>
              </a:rPr>
              <a:t>30 </a:t>
            </a:r>
            <a:r>
              <a:rPr lang="en-US" dirty="0" err="1">
                <a:latin typeface="Times-Roman" charset="0"/>
                <a:sym typeface="Symbol" charset="2"/>
              </a:rPr>
              <a:t></a:t>
            </a:r>
            <a:r>
              <a:rPr lang="en-US" dirty="0">
                <a:latin typeface="Times-Roman" charset="0"/>
              </a:rPr>
              <a:t> 41 mod 491 = 248</a:t>
            </a:r>
          </a:p>
          <a:p>
            <a:pPr marL="1371600" lvl="2" indent="-457200">
              <a:lnSpc>
                <a:spcPct val="85000"/>
              </a:lnSpc>
              <a:buSzPct val="75000"/>
              <a:buNone/>
            </a:pPr>
            <a:r>
              <a:rPr lang="en-US" dirty="0">
                <a:latin typeface="Times-Roman" charset="0"/>
              </a:rPr>
              <a:t>57 </a:t>
            </a:r>
            <a:r>
              <a:rPr lang="en-US" dirty="0" err="1">
                <a:latin typeface="Times-Roman" charset="0"/>
                <a:sym typeface="Symbol" charset="2"/>
              </a:rPr>
              <a:t></a:t>
            </a:r>
            <a:r>
              <a:rPr lang="en-US" dirty="0">
                <a:latin typeface="Times-Roman" charset="0"/>
              </a:rPr>
              <a:t> 41 mod 491 = 373</a:t>
            </a:r>
            <a:endParaRPr lang="en-US" sz="1600" dirty="0">
              <a:latin typeface="Times-Roman" charset="0"/>
            </a:endParaRPr>
          </a:p>
          <a:p>
            <a:pPr marL="609600" indent="-609600">
              <a:lnSpc>
                <a:spcPct val="85000"/>
              </a:lnSpc>
              <a:buNone/>
            </a:pPr>
            <a:r>
              <a:rPr lang="en-US" sz="2000" dirty="0">
                <a:latin typeface="Times-Roman" charset="0"/>
              </a:rPr>
              <a:t>		120 </a:t>
            </a:r>
            <a:r>
              <a:rPr lang="en-US" sz="2000" dirty="0" err="1">
                <a:latin typeface="Times-Roman" charset="0"/>
                <a:sym typeface="Symbol" charset="2"/>
              </a:rPr>
              <a:t></a:t>
            </a:r>
            <a:r>
              <a:rPr lang="en-US" sz="2000" dirty="0">
                <a:latin typeface="Times-Roman" charset="0"/>
                <a:sym typeface="Symbol" charset="2"/>
              </a:rPr>
              <a:t> </a:t>
            </a:r>
            <a:r>
              <a:rPr lang="en-US" sz="2000" dirty="0">
                <a:latin typeface="Times-Roman" charset="0"/>
              </a:rPr>
              <a:t>41 mod 491 = 10</a:t>
            </a:r>
          </a:p>
          <a:p>
            <a:pPr marL="609600" indent="-609600">
              <a:lnSpc>
                <a:spcPct val="85000"/>
              </a:lnSpc>
              <a:buNone/>
            </a:pPr>
            <a:r>
              <a:rPr lang="en-US" sz="2000" dirty="0">
                <a:latin typeface="Times-Roman" charset="0"/>
              </a:rPr>
              <a:t>		251 </a:t>
            </a:r>
            <a:r>
              <a:rPr lang="en-US" sz="2000" dirty="0" err="1">
                <a:latin typeface="Times-Roman" charset="0"/>
                <a:sym typeface="Symbol" charset="2"/>
              </a:rPr>
              <a:t></a:t>
            </a:r>
            <a:r>
              <a:rPr lang="en-US" sz="2000" dirty="0">
                <a:latin typeface="Times-Roman" charset="0"/>
                <a:sym typeface="Symbol" charset="2"/>
              </a:rPr>
              <a:t> </a:t>
            </a:r>
            <a:r>
              <a:rPr lang="en-US" sz="2000" dirty="0">
                <a:latin typeface="Times-Roman" charset="0"/>
              </a:rPr>
              <a:t>41 mod 491 = 471 </a:t>
            </a:r>
          </a:p>
          <a:p>
            <a:pPr marL="609600" indent="-609600">
              <a:lnSpc>
                <a:spcPct val="85000"/>
              </a:lnSpc>
            </a:pPr>
            <a:r>
              <a:rPr lang="en-US" dirty="0"/>
              <a:t>“General” knapsack: </a:t>
            </a:r>
            <a:r>
              <a:rPr lang="en-US" sz="2400" dirty="0">
                <a:latin typeface="Times-Roman" charset="0"/>
              </a:rPr>
              <a:t>(82,123,287,83,248,373,10,471)</a:t>
            </a:r>
          </a:p>
        </p:txBody>
      </p:sp>
      <p:sp>
        <p:nvSpPr>
          <p:cNvPr id="1259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B43B7B8C-F1FE-AC42-A126-A31FF2B205EE}" type="slidenum">
              <a:rPr lang="en-US" smtClean="0">
                <a:latin typeface="Times New Roman" charset="0"/>
              </a:rPr>
              <a:pPr/>
              <a:t>8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Knapsack Example</a:t>
            </a:r>
          </a:p>
        </p:txBody>
      </p:sp>
      <p:sp>
        <p:nvSpPr>
          <p:cNvPr id="126980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676400"/>
            <a:ext cx="8534400" cy="4419600"/>
          </a:xfrm>
        </p:spPr>
        <p:txBody>
          <a:bodyPr/>
          <a:lstStyle/>
          <a:p>
            <a:r>
              <a:rPr lang="en-US" b="1" dirty="0">
                <a:solidFill>
                  <a:schemeClr val="hlink"/>
                </a:solidFill>
              </a:rPr>
              <a:t>Private key: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(2,3,7,14,30,57,120,251) </a:t>
            </a:r>
          </a:p>
          <a:p>
            <a:pPr>
              <a:buNone/>
            </a:pPr>
            <a:r>
              <a:rPr lang="en-US" dirty="0">
                <a:latin typeface="Times-Roman" charset="0"/>
              </a:rPr>
              <a:t>				 m</a:t>
            </a:r>
            <a:r>
              <a:rPr lang="en-US" baseline="30000" dirty="0">
                <a:latin typeface="Times-Roman" charset="0"/>
                <a:sym typeface="Symbol" charset="2"/>
              </a:rPr>
              <a:t></a:t>
            </a:r>
            <a:r>
              <a:rPr lang="en-US" baseline="30000" dirty="0">
                <a:latin typeface="Times-Roman" charset="0"/>
              </a:rPr>
              <a:t>1</a:t>
            </a:r>
            <a:r>
              <a:rPr lang="en-US" dirty="0">
                <a:latin typeface="Times-Roman" charset="0"/>
              </a:rPr>
              <a:t> mod </a:t>
            </a:r>
            <a:r>
              <a:rPr lang="en-US" dirty="0" err="1">
                <a:latin typeface="Times-Roman" charset="0"/>
              </a:rPr>
              <a:t>n</a:t>
            </a:r>
            <a:r>
              <a:rPr lang="en-US" dirty="0">
                <a:latin typeface="Times-Roman" charset="0"/>
              </a:rPr>
              <a:t> = 41</a:t>
            </a:r>
            <a:r>
              <a:rPr lang="en-US" baseline="30000" dirty="0">
                <a:latin typeface="Times-Roman" charset="0"/>
                <a:sym typeface="Symbol" charset="2"/>
              </a:rPr>
              <a:t></a:t>
            </a:r>
            <a:r>
              <a:rPr lang="en-US" baseline="30000" dirty="0">
                <a:latin typeface="Times-Roman" charset="0"/>
              </a:rPr>
              <a:t>1</a:t>
            </a:r>
            <a:r>
              <a:rPr lang="en-US" dirty="0">
                <a:latin typeface="Times-Roman" charset="0"/>
              </a:rPr>
              <a:t> mod 491 = 12</a:t>
            </a:r>
            <a:endParaRPr lang="en-US" dirty="0"/>
          </a:p>
          <a:p>
            <a:r>
              <a:rPr lang="en-US" b="1" dirty="0">
                <a:solidFill>
                  <a:schemeClr val="hlink"/>
                </a:solidFill>
              </a:rPr>
              <a:t>Public key:</a:t>
            </a:r>
            <a:r>
              <a:rPr lang="en-US" dirty="0"/>
              <a:t> </a:t>
            </a:r>
            <a:r>
              <a:rPr lang="en-US" dirty="0">
                <a:latin typeface="Times-Roman" charset="0"/>
              </a:rPr>
              <a:t>(82,123,287,83,248,373,10,471), </a:t>
            </a:r>
            <a:r>
              <a:rPr lang="en-US" dirty="0" err="1">
                <a:latin typeface="Times-Roman" charset="0"/>
              </a:rPr>
              <a:t>n</a:t>
            </a:r>
            <a:r>
              <a:rPr lang="en-US" dirty="0">
                <a:latin typeface="Times-Roman" charset="0"/>
              </a:rPr>
              <a:t>=491</a:t>
            </a:r>
            <a:endParaRPr lang="en-US" dirty="0"/>
          </a:p>
          <a:p>
            <a:r>
              <a:rPr lang="en-US" dirty="0"/>
              <a:t>Example: Encrypt </a:t>
            </a:r>
            <a:r>
              <a:rPr lang="en-US" dirty="0">
                <a:latin typeface="Times-Roman" charset="0"/>
              </a:rPr>
              <a:t>10010110 </a:t>
            </a:r>
            <a:endParaRPr lang="en-US" dirty="0"/>
          </a:p>
          <a:p>
            <a:pPr lvl="1">
              <a:buNone/>
            </a:pPr>
            <a:r>
              <a:rPr lang="en-US" dirty="0">
                <a:latin typeface="Times-Roman" charset="0"/>
              </a:rPr>
              <a:t>	82 + 83 + 373 + 10 =  548</a:t>
            </a:r>
          </a:p>
          <a:p>
            <a:r>
              <a:rPr lang="en-US" dirty="0"/>
              <a:t>To decrypt, use private key…</a:t>
            </a:r>
            <a:endParaRPr lang="en-US" dirty="0">
              <a:latin typeface="Times-Roman" charset="0"/>
            </a:endParaRPr>
          </a:p>
          <a:p>
            <a:pPr lvl="1"/>
            <a:r>
              <a:rPr lang="en-US" dirty="0"/>
              <a:t> </a:t>
            </a:r>
            <a:r>
              <a:rPr lang="en-US" dirty="0">
                <a:latin typeface="Times-Roman" charset="0"/>
              </a:rPr>
              <a:t>548 · 12 = 193 mod 491</a:t>
            </a:r>
            <a:endParaRPr lang="en-US" dirty="0"/>
          </a:p>
          <a:p>
            <a:pPr lvl="1"/>
            <a:r>
              <a:rPr lang="en-US" dirty="0"/>
              <a:t>Solve (easy) SIK with </a:t>
            </a:r>
            <a:r>
              <a:rPr lang="en-US" dirty="0">
                <a:latin typeface="Times-Roman" charset="0"/>
              </a:rPr>
              <a:t>S = 193</a:t>
            </a:r>
          </a:p>
          <a:p>
            <a:pPr lvl="1"/>
            <a:r>
              <a:rPr lang="en-US" dirty="0"/>
              <a:t>Obtain plaintext </a:t>
            </a:r>
            <a:r>
              <a:rPr lang="en-US" dirty="0">
                <a:latin typeface="Times-Roman" charset="0"/>
              </a:rPr>
              <a:t>10010110</a:t>
            </a:r>
          </a:p>
        </p:txBody>
      </p:sp>
      <p:sp>
        <p:nvSpPr>
          <p:cNvPr id="1269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 Part 1 </a:t>
            </a:r>
            <a:r>
              <a:rPr lang="en-US">
                <a:sym typeface="Symbol" charset="2"/>
              </a:rPr>
              <a:t></a:t>
            </a:r>
            <a:r>
              <a:rPr lang="en-US"/>
              <a:t> Cryptography                                                                                                     </a:t>
            </a:r>
            <a:fld id="{F9CB04C0-E9D2-FD4D-87BF-CF5F5061D6C4}" type="slidenum">
              <a:rPr lang="en-US" smtClean="0">
                <a:latin typeface="Times New Roman" charset="0"/>
              </a:rPr>
              <a:pPr/>
              <a:t>9</a:t>
            </a:fld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1986</Words>
  <Application>Microsoft Macintosh PowerPoint</Application>
  <PresentationFormat>Widescreen</PresentationFormat>
  <Paragraphs>238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Calibri Light</vt:lpstr>
      <vt:lpstr>Comic Sans MS</vt:lpstr>
      <vt:lpstr>Courier</vt:lpstr>
      <vt:lpstr>Times</vt:lpstr>
      <vt:lpstr>Times New Roman</vt:lpstr>
      <vt:lpstr>Times-Roman</vt:lpstr>
      <vt:lpstr>Wingdings</vt:lpstr>
      <vt:lpstr>Office Theme</vt:lpstr>
      <vt:lpstr>Chapter 4: Public Key Cryptography</vt:lpstr>
      <vt:lpstr>Public Key Cryptography</vt:lpstr>
      <vt:lpstr>Public Key Cryptography</vt:lpstr>
      <vt:lpstr>Knapsack</vt:lpstr>
      <vt:lpstr>Knapsack Problem</vt:lpstr>
      <vt:lpstr>Knapsack Problem</vt:lpstr>
      <vt:lpstr>Knapsack Cryptosystem</vt:lpstr>
      <vt:lpstr>Example</vt:lpstr>
      <vt:lpstr>Knapsack Example</vt:lpstr>
      <vt:lpstr>Knapsack Weakness</vt:lpstr>
      <vt:lpstr>RSA</vt:lpstr>
      <vt:lpstr>RSA</vt:lpstr>
      <vt:lpstr>RSA</vt:lpstr>
      <vt:lpstr>Does RSA Really Work?</vt:lpstr>
      <vt:lpstr>Simple RSA Example</vt:lpstr>
      <vt:lpstr>Simple RSA Example</vt:lpstr>
      <vt:lpstr>More Efficient RSA (1)</vt:lpstr>
      <vt:lpstr>More Efficient RSA (2)</vt:lpstr>
      <vt:lpstr>Diffie-Hellman</vt:lpstr>
      <vt:lpstr>Diffie-Hellman Key Exchange</vt:lpstr>
      <vt:lpstr>Diffie-Hellman</vt:lpstr>
      <vt:lpstr>Diffie-Hellman</vt:lpstr>
      <vt:lpstr>Diffie-Hellman</vt:lpstr>
      <vt:lpstr>Diffie-Hellman</vt:lpstr>
      <vt:lpstr>Diffie-Hellman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4: Public Key Cryptography</dc:title>
  <dc:creator>Bilal Al-Qudah</dc:creator>
  <cp:lastModifiedBy>Bilal Al-Qudah</cp:lastModifiedBy>
  <cp:revision>1</cp:revision>
  <dcterms:created xsi:type="dcterms:W3CDTF">2023-08-27T10:58:38Z</dcterms:created>
  <dcterms:modified xsi:type="dcterms:W3CDTF">2023-08-27T10:59:40Z</dcterms:modified>
</cp:coreProperties>
</file>